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60" r:id="rId4"/>
    <p:sldId id="259" r:id="rId5"/>
    <p:sldId id="258" r:id="rId6"/>
    <p:sldId id="266" r:id="rId7"/>
    <p:sldId id="262" r:id="rId8"/>
    <p:sldId id="263" r:id="rId9"/>
    <p:sldId id="264" r:id="rId10"/>
    <p:sldId id="271" r:id="rId11"/>
    <p:sldId id="272" r:id="rId12"/>
    <p:sldId id="273" r:id="rId13"/>
    <p:sldId id="274" r:id="rId14"/>
    <p:sldId id="275" r:id="rId15"/>
    <p:sldId id="276" r:id="rId16"/>
    <p:sldId id="265" r:id="rId17"/>
    <p:sldId id="277" r:id="rId18"/>
    <p:sldId id="269" r:id="rId19"/>
    <p:sldId id="261" r:id="rId20"/>
    <p:sldId id="278" r:id="rId21"/>
    <p:sldId id="279" r:id="rId22"/>
    <p:sldId id="280" r:id="rId23"/>
    <p:sldId id="267"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8" d="100"/>
          <a:sy n="48" d="100"/>
        </p:scale>
        <p:origin x="67" y="10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Voltage Vs Number of Cells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Number of cell in a battery</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Sheet1!$B$2:$B$14</c:f>
              <c:numCache>
                <c:formatCode>General</c:formatCode>
                <c:ptCount val="13"/>
                <c:pt idx="0">
                  <c:v>0.41</c:v>
                </c:pt>
                <c:pt idx="1">
                  <c:v>0.84</c:v>
                </c:pt>
                <c:pt idx="2">
                  <c:v>1.22</c:v>
                </c:pt>
                <c:pt idx="3">
                  <c:v>1.7</c:v>
                </c:pt>
                <c:pt idx="4">
                  <c:v>2.12</c:v>
                </c:pt>
                <c:pt idx="5">
                  <c:v>2.58</c:v>
                </c:pt>
                <c:pt idx="6">
                  <c:v>2.92</c:v>
                </c:pt>
                <c:pt idx="7">
                  <c:v>3.35</c:v>
                </c:pt>
                <c:pt idx="8">
                  <c:v>3.84</c:v>
                </c:pt>
                <c:pt idx="9">
                  <c:v>4.25</c:v>
                </c:pt>
                <c:pt idx="10">
                  <c:v>4.6399999999999997</c:v>
                </c:pt>
                <c:pt idx="11">
                  <c:v>4.9800000000000004</c:v>
                </c:pt>
                <c:pt idx="12">
                  <c:v>5.47</c:v>
                </c:pt>
              </c:numCache>
            </c:numRef>
          </c:val>
          <c:smooth val="0"/>
          <c:extLst>
            <c:ext xmlns:c16="http://schemas.microsoft.com/office/drawing/2014/chart" uri="{C3380CC4-5D6E-409C-BE32-E72D297353CC}">
              <c16:uniqueId val="{00000000-FAF6-4B41-BDCF-08F44B3A35A0}"/>
            </c:ext>
          </c:extLst>
        </c:ser>
        <c:dLbls>
          <c:dLblPos val="ctr"/>
          <c:showLegendKey val="0"/>
          <c:showVal val="1"/>
          <c:showCatName val="0"/>
          <c:showSerName val="0"/>
          <c:showPercent val="0"/>
          <c:showBubbleSize val="0"/>
        </c:dLbls>
        <c:marker val="1"/>
        <c:smooth val="0"/>
        <c:axId val="491932864"/>
        <c:axId val="491943200"/>
      </c:lineChart>
      <c:catAx>
        <c:axId val="4919328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491943200"/>
        <c:crosses val="autoZero"/>
        <c:auto val="1"/>
        <c:lblAlgn val="ctr"/>
        <c:lblOffset val="100"/>
        <c:noMultiLvlLbl val="0"/>
      </c:catAx>
      <c:valAx>
        <c:axId val="49194320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49193286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87935-8B34-42AA-9D6C-EF47C58EDC54}" type="doc">
      <dgm:prSet loTypeId="urn:microsoft.com/office/officeart/2008/layout/PictureLineup" loCatId="picture" qsTypeId="urn:microsoft.com/office/officeart/2005/8/quickstyle/simple1" qsCatId="simple" csTypeId="urn:microsoft.com/office/officeart/2005/8/colors/accent1_2" csCatId="accent1" phldr="1"/>
      <dgm:spPr/>
    </dgm:pt>
    <dgm:pt modelId="{D97B0C28-D51C-4DF7-960F-7994B71037EA}">
      <dgm:prSet phldrT="[Text]" custT="1"/>
      <dgm:spPr/>
      <dgm:t>
        <a:bodyPr/>
        <a:lstStyle/>
        <a:p>
          <a:r>
            <a:rPr lang="en-US" sz="1600" dirty="0">
              <a:solidFill>
                <a:schemeClr val="bg1"/>
              </a:solidFill>
            </a:rPr>
            <a:t>Modern-day society is at present in an alteration phase from a fossil fuel-based economy to the clean energy alternatives required to minimize environmental pollution.</a:t>
          </a:r>
          <a:endParaRPr lang="en-IN" sz="1600" dirty="0">
            <a:solidFill>
              <a:schemeClr val="bg1"/>
            </a:solidFill>
          </a:endParaRPr>
        </a:p>
        <a:p>
          <a:endParaRPr lang="en-IN" sz="1600" dirty="0">
            <a:solidFill>
              <a:schemeClr val="bg1"/>
            </a:solidFill>
          </a:endParaRPr>
        </a:p>
      </dgm:t>
    </dgm:pt>
    <dgm:pt modelId="{9EE8A0A4-6CEB-4E8F-817E-D56E82700618}" type="parTrans" cxnId="{F6000865-8134-4EBE-9966-1D0FD6A59CF0}">
      <dgm:prSet/>
      <dgm:spPr/>
      <dgm:t>
        <a:bodyPr/>
        <a:lstStyle/>
        <a:p>
          <a:endParaRPr lang="en-IN"/>
        </a:p>
      </dgm:t>
    </dgm:pt>
    <dgm:pt modelId="{0BB5D6C0-AAB2-4321-8D51-85D5C5D75ABA}" type="sibTrans" cxnId="{F6000865-8134-4EBE-9966-1D0FD6A59CF0}">
      <dgm:prSet/>
      <dgm:spPr/>
      <dgm:t>
        <a:bodyPr/>
        <a:lstStyle/>
        <a:p>
          <a:endParaRPr lang="en-IN"/>
        </a:p>
      </dgm:t>
    </dgm:pt>
    <dgm:pt modelId="{D03FDD50-D61C-4375-AB54-B3CE01052942}">
      <dgm:prSet phldrT="[Text]" custT="1"/>
      <dgm:spPr/>
      <dgm:t>
        <a:bodyPr/>
        <a:lstStyle/>
        <a:p>
          <a:r>
            <a:rPr lang="en-US" sz="1600" dirty="0">
              <a:solidFill>
                <a:schemeClr val="bg1"/>
              </a:solidFill>
            </a:rPr>
            <a:t>Aluminum–air batteries produce electricity from the reaction of oxygen in the air with aluminum.</a:t>
          </a:r>
          <a:r>
            <a:rPr lang="en-US" sz="1600" b="0" i="0" dirty="0">
              <a:solidFill>
                <a:schemeClr val="bg1"/>
              </a:solidFill>
              <a:effectLst/>
              <a:latin typeface="Roboto" panose="02000000000000000000" pitchFamily="2" charset="0"/>
            </a:rPr>
            <a:t> They have one of the highest energy densities of all batteries, but they are not widely used because of problems with high anode cost and byproduct removal when using traditional electrolytes.</a:t>
          </a:r>
          <a:endParaRPr lang="en-IN" sz="1600" dirty="0">
            <a:solidFill>
              <a:schemeClr val="bg1"/>
            </a:solidFill>
          </a:endParaRPr>
        </a:p>
        <a:p>
          <a:endParaRPr lang="en-IN" sz="1600" dirty="0">
            <a:solidFill>
              <a:schemeClr val="bg1"/>
            </a:solidFill>
          </a:endParaRPr>
        </a:p>
      </dgm:t>
    </dgm:pt>
    <dgm:pt modelId="{A6250127-16C3-44F2-AE2B-5E72B613C1A7}" type="parTrans" cxnId="{C35AFE19-3910-44A3-894D-36EFABDA87FA}">
      <dgm:prSet/>
      <dgm:spPr/>
      <dgm:t>
        <a:bodyPr/>
        <a:lstStyle/>
        <a:p>
          <a:endParaRPr lang="en-IN"/>
        </a:p>
      </dgm:t>
    </dgm:pt>
    <dgm:pt modelId="{0D81A4CA-B59E-4E9B-8164-1D7C80525748}" type="sibTrans" cxnId="{C35AFE19-3910-44A3-894D-36EFABDA87FA}">
      <dgm:prSet/>
      <dgm:spPr/>
      <dgm:t>
        <a:bodyPr/>
        <a:lstStyle/>
        <a:p>
          <a:endParaRPr lang="en-IN"/>
        </a:p>
      </dgm:t>
    </dgm:pt>
    <dgm:pt modelId="{D3E47716-AEFA-4EFD-A341-700B4ABCED4F}">
      <dgm:prSet phldrT="[Text]" custT="1"/>
      <dgm:spPr/>
      <dgm:t>
        <a:bodyPr/>
        <a:lstStyle/>
        <a:p>
          <a:r>
            <a:rPr lang="en-US" sz="1600" dirty="0">
              <a:solidFill>
                <a:schemeClr val="bg1"/>
              </a:solidFill>
            </a:rPr>
            <a:t>It is also important to search for secure, well-grounded and efficient energy storage technologies with the capability to be used in large-scale applications.</a:t>
          </a:r>
          <a:endParaRPr lang="en-IN" sz="1600" dirty="0">
            <a:solidFill>
              <a:schemeClr val="bg1"/>
            </a:solidFill>
          </a:endParaRPr>
        </a:p>
        <a:p>
          <a:endParaRPr lang="en-IN" sz="1600" dirty="0">
            <a:solidFill>
              <a:schemeClr val="bg1"/>
            </a:solidFill>
          </a:endParaRPr>
        </a:p>
      </dgm:t>
    </dgm:pt>
    <dgm:pt modelId="{9582FC6E-D203-4A98-8FD3-626A10F238E4}" type="parTrans" cxnId="{C3BE5909-9E2F-4D4E-9583-031E642948CB}">
      <dgm:prSet/>
      <dgm:spPr/>
      <dgm:t>
        <a:bodyPr/>
        <a:lstStyle/>
        <a:p>
          <a:endParaRPr lang="en-IN"/>
        </a:p>
      </dgm:t>
    </dgm:pt>
    <dgm:pt modelId="{8E7E3679-6FBF-4D26-A07D-DB3F2614105E}" type="sibTrans" cxnId="{C3BE5909-9E2F-4D4E-9583-031E642948CB}">
      <dgm:prSet/>
      <dgm:spPr/>
      <dgm:t>
        <a:bodyPr/>
        <a:lstStyle/>
        <a:p>
          <a:endParaRPr lang="en-IN"/>
        </a:p>
      </dgm:t>
    </dgm:pt>
    <dgm:pt modelId="{E773C990-4023-491C-BC6F-DD26C7C585CC}" type="pres">
      <dgm:prSet presAssocID="{98087935-8B34-42AA-9D6C-EF47C58EDC54}" presName="Name0" presStyleCnt="0">
        <dgm:presLayoutVars>
          <dgm:chMax/>
          <dgm:chPref/>
          <dgm:dir/>
          <dgm:animLvl val="lvl"/>
          <dgm:resizeHandles val="exact"/>
        </dgm:presLayoutVars>
      </dgm:prSet>
      <dgm:spPr/>
    </dgm:pt>
    <dgm:pt modelId="{7F04E4FD-EBEF-4DA6-9E4F-9E190DEF5067}" type="pres">
      <dgm:prSet presAssocID="{D97B0C28-D51C-4DF7-960F-7994B71037EA}" presName="composite" presStyleCnt="0"/>
      <dgm:spPr/>
    </dgm:pt>
    <dgm:pt modelId="{ACE60BF5-C6A2-4AAE-8518-65EB83846FC7}" type="pres">
      <dgm:prSet presAssocID="{D97B0C28-D51C-4DF7-960F-7994B71037EA}" presName="Image" presStyleLbl="alignNode1" presStyleIdx="0" presStyleCnt="3" custLinFactNeighborX="704" custLinFactNeighborY="-1056"/>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A45CFB18-F141-462D-B116-100B65977CCE}" type="pres">
      <dgm:prSet presAssocID="{D97B0C28-D51C-4DF7-960F-7994B71037EA}" presName="Accent" presStyleLbl="parChTrans1D1" presStyleIdx="0" presStyleCnt="3"/>
      <dgm:spPr/>
    </dgm:pt>
    <dgm:pt modelId="{5E350F9B-B3A1-425B-A895-CF5F49CAFE8C}" type="pres">
      <dgm:prSet presAssocID="{D97B0C28-D51C-4DF7-960F-7994B71037EA}" presName="Parent" presStyleLbl="revTx" presStyleIdx="0" presStyleCnt="3">
        <dgm:presLayoutVars>
          <dgm:chMax val="0"/>
          <dgm:chPref val="0"/>
          <dgm:bulletEnabled val="1"/>
        </dgm:presLayoutVars>
      </dgm:prSet>
      <dgm:spPr/>
    </dgm:pt>
    <dgm:pt modelId="{F4783BCC-7A82-48D2-B42A-FE6A537AAA5F}" type="pres">
      <dgm:prSet presAssocID="{0BB5D6C0-AAB2-4321-8D51-85D5C5D75ABA}" presName="sibTrans" presStyleCnt="0"/>
      <dgm:spPr/>
    </dgm:pt>
    <dgm:pt modelId="{31D4AC81-2D44-416C-840F-F0E204AF52BF}" type="pres">
      <dgm:prSet presAssocID="{D03FDD50-D61C-4375-AB54-B3CE01052942}" presName="composite" presStyleCnt="0"/>
      <dgm:spPr/>
    </dgm:pt>
    <dgm:pt modelId="{4BC40A3B-BF25-4151-974B-BA1AAF65F845}" type="pres">
      <dgm:prSet presAssocID="{D03FDD50-D61C-4375-AB54-B3CE01052942}" presName="Image" presStyleLbl="align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pt>
    <dgm:pt modelId="{379ABFC1-888E-43D5-9DCD-9E473A167DE0}" type="pres">
      <dgm:prSet presAssocID="{D03FDD50-D61C-4375-AB54-B3CE01052942}" presName="Accent" presStyleLbl="parChTrans1D1" presStyleIdx="1" presStyleCnt="3"/>
      <dgm:spPr/>
    </dgm:pt>
    <dgm:pt modelId="{54E96258-452E-4734-8C54-7D9C026F0085}" type="pres">
      <dgm:prSet presAssocID="{D03FDD50-D61C-4375-AB54-B3CE01052942}" presName="Parent" presStyleLbl="revTx" presStyleIdx="1" presStyleCnt="3">
        <dgm:presLayoutVars>
          <dgm:chMax val="0"/>
          <dgm:chPref val="0"/>
          <dgm:bulletEnabled val="1"/>
        </dgm:presLayoutVars>
      </dgm:prSet>
      <dgm:spPr/>
    </dgm:pt>
    <dgm:pt modelId="{1D5179E6-DA45-4802-915E-B731602589DF}" type="pres">
      <dgm:prSet presAssocID="{0D81A4CA-B59E-4E9B-8164-1D7C80525748}" presName="sibTrans" presStyleCnt="0"/>
      <dgm:spPr/>
    </dgm:pt>
    <dgm:pt modelId="{414E64CD-3869-4045-A55D-1226ACD16EE7}" type="pres">
      <dgm:prSet presAssocID="{D3E47716-AEFA-4EFD-A341-700B4ABCED4F}" presName="composite" presStyleCnt="0"/>
      <dgm:spPr/>
    </dgm:pt>
    <dgm:pt modelId="{7595C4CE-13B5-4D5D-9A54-C690EAA292DD}" type="pres">
      <dgm:prSet presAssocID="{D3E47716-AEFA-4EFD-A341-700B4ABCED4F}"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49973003-D2E0-4ED7-84B4-68DBECC59980}" type="pres">
      <dgm:prSet presAssocID="{D3E47716-AEFA-4EFD-A341-700B4ABCED4F}" presName="Accent" presStyleLbl="parChTrans1D1" presStyleIdx="2" presStyleCnt="3"/>
      <dgm:spPr/>
    </dgm:pt>
    <dgm:pt modelId="{7044CD55-79B3-4939-8178-A044530E8BD5}" type="pres">
      <dgm:prSet presAssocID="{D3E47716-AEFA-4EFD-A341-700B4ABCED4F}" presName="Parent" presStyleLbl="revTx" presStyleIdx="2" presStyleCnt="3">
        <dgm:presLayoutVars>
          <dgm:chMax val="0"/>
          <dgm:chPref val="0"/>
          <dgm:bulletEnabled val="1"/>
        </dgm:presLayoutVars>
      </dgm:prSet>
      <dgm:spPr/>
    </dgm:pt>
  </dgm:ptLst>
  <dgm:cxnLst>
    <dgm:cxn modelId="{C3BE5909-9E2F-4D4E-9583-031E642948CB}" srcId="{98087935-8B34-42AA-9D6C-EF47C58EDC54}" destId="{D3E47716-AEFA-4EFD-A341-700B4ABCED4F}" srcOrd="2" destOrd="0" parTransId="{9582FC6E-D203-4A98-8FD3-626A10F238E4}" sibTransId="{8E7E3679-6FBF-4D26-A07D-DB3F2614105E}"/>
    <dgm:cxn modelId="{C35AFE19-3910-44A3-894D-36EFABDA87FA}" srcId="{98087935-8B34-42AA-9D6C-EF47C58EDC54}" destId="{D03FDD50-D61C-4375-AB54-B3CE01052942}" srcOrd="1" destOrd="0" parTransId="{A6250127-16C3-44F2-AE2B-5E72B613C1A7}" sibTransId="{0D81A4CA-B59E-4E9B-8164-1D7C80525748}"/>
    <dgm:cxn modelId="{F6000865-8134-4EBE-9966-1D0FD6A59CF0}" srcId="{98087935-8B34-42AA-9D6C-EF47C58EDC54}" destId="{D97B0C28-D51C-4DF7-960F-7994B71037EA}" srcOrd="0" destOrd="0" parTransId="{9EE8A0A4-6CEB-4E8F-817E-D56E82700618}" sibTransId="{0BB5D6C0-AAB2-4321-8D51-85D5C5D75ABA}"/>
    <dgm:cxn modelId="{271C9881-B169-4709-A4A7-5792AC8B401F}" type="presOf" srcId="{D3E47716-AEFA-4EFD-A341-700B4ABCED4F}" destId="{7044CD55-79B3-4939-8178-A044530E8BD5}" srcOrd="0" destOrd="0" presId="urn:microsoft.com/office/officeart/2008/layout/PictureLineup"/>
    <dgm:cxn modelId="{3B195D8B-6D25-4C2A-B5C2-27913531DAF0}" type="presOf" srcId="{98087935-8B34-42AA-9D6C-EF47C58EDC54}" destId="{E773C990-4023-491C-BC6F-DD26C7C585CC}" srcOrd="0" destOrd="0" presId="urn:microsoft.com/office/officeart/2008/layout/PictureLineup"/>
    <dgm:cxn modelId="{A47CCED8-D8F1-489D-B048-AC4D4799034F}" type="presOf" srcId="{D03FDD50-D61C-4375-AB54-B3CE01052942}" destId="{54E96258-452E-4734-8C54-7D9C026F0085}" srcOrd="0" destOrd="0" presId="urn:microsoft.com/office/officeart/2008/layout/PictureLineup"/>
    <dgm:cxn modelId="{B03B11F8-00B9-418D-82E4-514A03AB0A5F}" type="presOf" srcId="{D97B0C28-D51C-4DF7-960F-7994B71037EA}" destId="{5E350F9B-B3A1-425B-A895-CF5F49CAFE8C}" srcOrd="0" destOrd="0" presId="urn:microsoft.com/office/officeart/2008/layout/PictureLineup"/>
    <dgm:cxn modelId="{EEF6ED6F-1F90-4487-BD58-DC196DBBB6EB}" type="presParOf" srcId="{E773C990-4023-491C-BC6F-DD26C7C585CC}" destId="{7F04E4FD-EBEF-4DA6-9E4F-9E190DEF5067}" srcOrd="0" destOrd="0" presId="urn:microsoft.com/office/officeart/2008/layout/PictureLineup"/>
    <dgm:cxn modelId="{D1747E60-5FF2-412B-850B-47A67368A278}" type="presParOf" srcId="{7F04E4FD-EBEF-4DA6-9E4F-9E190DEF5067}" destId="{ACE60BF5-C6A2-4AAE-8518-65EB83846FC7}" srcOrd="0" destOrd="0" presId="urn:microsoft.com/office/officeart/2008/layout/PictureLineup"/>
    <dgm:cxn modelId="{CB229E5C-51F6-4998-AB2E-3F8722D2A719}" type="presParOf" srcId="{7F04E4FD-EBEF-4DA6-9E4F-9E190DEF5067}" destId="{A45CFB18-F141-462D-B116-100B65977CCE}" srcOrd="1" destOrd="0" presId="urn:microsoft.com/office/officeart/2008/layout/PictureLineup"/>
    <dgm:cxn modelId="{44AB29E8-AA70-4F54-9818-5471A22D54D7}" type="presParOf" srcId="{7F04E4FD-EBEF-4DA6-9E4F-9E190DEF5067}" destId="{5E350F9B-B3A1-425B-A895-CF5F49CAFE8C}" srcOrd="2" destOrd="0" presId="urn:microsoft.com/office/officeart/2008/layout/PictureLineup"/>
    <dgm:cxn modelId="{2BA2E129-CCD0-4BE5-8F90-90C640EC3A9A}" type="presParOf" srcId="{E773C990-4023-491C-BC6F-DD26C7C585CC}" destId="{F4783BCC-7A82-48D2-B42A-FE6A537AAA5F}" srcOrd="1" destOrd="0" presId="urn:microsoft.com/office/officeart/2008/layout/PictureLineup"/>
    <dgm:cxn modelId="{0977E436-4E38-4C6A-AA51-7FCAC1C5EEAD}" type="presParOf" srcId="{E773C990-4023-491C-BC6F-DD26C7C585CC}" destId="{31D4AC81-2D44-416C-840F-F0E204AF52BF}" srcOrd="2" destOrd="0" presId="urn:microsoft.com/office/officeart/2008/layout/PictureLineup"/>
    <dgm:cxn modelId="{47A67B32-7573-44B4-9F03-D4626D986C76}" type="presParOf" srcId="{31D4AC81-2D44-416C-840F-F0E204AF52BF}" destId="{4BC40A3B-BF25-4151-974B-BA1AAF65F845}" srcOrd="0" destOrd="0" presId="urn:microsoft.com/office/officeart/2008/layout/PictureLineup"/>
    <dgm:cxn modelId="{411F48C6-FBE7-4578-B953-A47322D8FA9C}" type="presParOf" srcId="{31D4AC81-2D44-416C-840F-F0E204AF52BF}" destId="{379ABFC1-888E-43D5-9DCD-9E473A167DE0}" srcOrd="1" destOrd="0" presId="urn:microsoft.com/office/officeart/2008/layout/PictureLineup"/>
    <dgm:cxn modelId="{BF64CF81-34C9-4E98-BA95-9FE46FD9E2A6}" type="presParOf" srcId="{31D4AC81-2D44-416C-840F-F0E204AF52BF}" destId="{54E96258-452E-4734-8C54-7D9C026F0085}" srcOrd="2" destOrd="0" presId="urn:microsoft.com/office/officeart/2008/layout/PictureLineup"/>
    <dgm:cxn modelId="{188D0CE0-99B5-4E48-A3FB-064B500B2BB0}" type="presParOf" srcId="{E773C990-4023-491C-BC6F-DD26C7C585CC}" destId="{1D5179E6-DA45-4802-915E-B731602589DF}" srcOrd="3" destOrd="0" presId="urn:microsoft.com/office/officeart/2008/layout/PictureLineup"/>
    <dgm:cxn modelId="{117B5D26-9E35-477A-A375-3385D7B231A1}" type="presParOf" srcId="{E773C990-4023-491C-BC6F-DD26C7C585CC}" destId="{414E64CD-3869-4045-A55D-1226ACD16EE7}" srcOrd="4" destOrd="0" presId="urn:microsoft.com/office/officeart/2008/layout/PictureLineup"/>
    <dgm:cxn modelId="{9308AF6F-B5FA-45E9-93BB-1076CE047DE7}" type="presParOf" srcId="{414E64CD-3869-4045-A55D-1226ACD16EE7}" destId="{7595C4CE-13B5-4D5D-9A54-C690EAA292DD}" srcOrd="0" destOrd="0" presId="urn:microsoft.com/office/officeart/2008/layout/PictureLineup"/>
    <dgm:cxn modelId="{B954F2DC-78E4-4F3A-ADDD-80B8E0220B36}" type="presParOf" srcId="{414E64CD-3869-4045-A55D-1226ACD16EE7}" destId="{49973003-D2E0-4ED7-84B4-68DBECC59980}" srcOrd="1" destOrd="0" presId="urn:microsoft.com/office/officeart/2008/layout/PictureLineup"/>
    <dgm:cxn modelId="{FFEEB8BE-8269-4186-8FB7-4A0C00C0BAE6}" type="presParOf" srcId="{414E64CD-3869-4045-A55D-1226ACD16EE7}" destId="{7044CD55-79B3-4939-8178-A044530E8BD5}"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BC770-0ADA-4321-9CA3-A09DE9F5057A}" type="doc">
      <dgm:prSet loTypeId="urn:microsoft.com/office/officeart/2008/layout/PictureLineup" loCatId="picture" qsTypeId="urn:microsoft.com/office/officeart/2005/8/quickstyle/simple1" qsCatId="simple" csTypeId="urn:microsoft.com/office/officeart/2005/8/colors/accent1_2" csCatId="accent1" phldr="1"/>
      <dgm:spPr/>
    </dgm:pt>
    <dgm:pt modelId="{22CD4616-3836-4CB2-B262-11939441395C}">
      <dgm:prSet phldrT="[Text]"/>
      <dgm:spPr/>
      <dgm:t>
        <a:bodyPr/>
        <a:lstStyle/>
        <a:p>
          <a:r>
            <a:rPr lang="en-US" dirty="0">
              <a:solidFill>
                <a:schemeClr val="bg1">
                  <a:lumMod val="95000"/>
                </a:schemeClr>
              </a:solidFill>
            </a:rPr>
            <a:t>3D printing or additive manufacturing is the process of making three-dimensional solid objects from a digital file. </a:t>
          </a:r>
          <a:endParaRPr lang="en-IN" dirty="0">
            <a:solidFill>
              <a:schemeClr val="bg1">
                <a:lumMod val="95000"/>
              </a:schemeClr>
            </a:solidFill>
          </a:endParaRPr>
        </a:p>
        <a:p>
          <a:endParaRPr lang="en-IN" dirty="0"/>
        </a:p>
      </dgm:t>
    </dgm:pt>
    <dgm:pt modelId="{CC9F3AF0-41F0-481D-8EF4-5C8344F7D83A}" type="parTrans" cxnId="{21F9FFA2-2DBE-427A-892F-1A4ED4EAAE7C}">
      <dgm:prSet/>
      <dgm:spPr/>
      <dgm:t>
        <a:bodyPr/>
        <a:lstStyle/>
        <a:p>
          <a:endParaRPr lang="en-IN"/>
        </a:p>
      </dgm:t>
    </dgm:pt>
    <dgm:pt modelId="{44BE128F-2197-4F34-A066-789D19C0EF4A}" type="sibTrans" cxnId="{21F9FFA2-2DBE-427A-892F-1A4ED4EAAE7C}">
      <dgm:prSet/>
      <dgm:spPr/>
      <dgm:t>
        <a:bodyPr/>
        <a:lstStyle/>
        <a:p>
          <a:endParaRPr lang="en-IN"/>
        </a:p>
      </dgm:t>
    </dgm:pt>
    <dgm:pt modelId="{05A445AF-2E4D-4B45-8E06-40772E797F28}">
      <dgm:prSet phldrT="[Text]"/>
      <dgm:spPr/>
      <dgm:t>
        <a:bodyPr/>
        <a:lstStyle/>
        <a:p>
          <a:r>
            <a:rPr lang="en-US" dirty="0">
              <a:solidFill>
                <a:schemeClr val="bg1"/>
              </a:solidFill>
            </a:rPr>
            <a:t>3D-printed batteries have appeared as a class of unique energy storage devices with excellent quality of microscale dimensions and ornamental diversity, which are essential to miniaturized and           customized  electronics</a:t>
          </a:r>
          <a:endParaRPr lang="en-IN" dirty="0">
            <a:solidFill>
              <a:schemeClr val="bg1"/>
            </a:solidFill>
          </a:endParaRPr>
        </a:p>
      </dgm:t>
    </dgm:pt>
    <dgm:pt modelId="{83A99442-7912-4324-9953-1E4A0AAA85A7}" type="parTrans" cxnId="{B2C62A98-30DE-42A3-BE03-5689BEB580BF}">
      <dgm:prSet/>
      <dgm:spPr/>
      <dgm:t>
        <a:bodyPr/>
        <a:lstStyle/>
        <a:p>
          <a:endParaRPr lang="en-IN"/>
        </a:p>
      </dgm:t>
    </dgm:pt>
    <dgm:pt modelId="{077D593F-363A-4A9C-9678-B0C1A1EBD527}" type="sibTrans" cxnId="{B2C62A98-30DE-42A3-BE03-5689BEB580BF}">
      <dgm:prSet/>
      <dgm:spPr/>
      <dgm:t>
        <a:bodyPr/>
        <a:lstStyle/>
        <a:p>
          <a:endParaRPr lang="en-IN"/>
        </a:p>
      </dgm:t>
    </dgm:pt>
    <dgm:pt modelId="{7FBFDBAC-5866-4DD2-BC5C-5F4231C3AEB0}">
      <dgm:prSet phldrT="[Text]"/>
      <dgm:spPr/>
      <dgm:t>
        <a:bodyPr/>
        <a:lstStyle/>
        <a:p>
          <a:r>
            <a:rPr lang="en-US" dirty="0">
              <a:solidFill>
                <a:schemeClr val="bg1"/>
              </a:solidFill>
            </a:rPr>
            <a:t>An aluminum–air water-based battery offers an attractive combination of low cost, lightweight, ultrahigh energy density, and high specific capacity of 2.98 Ah/</a:t>
          </a:r>
          <a:r>
            <a:rPr lang="en-US" dirty="0" err="1">
              <a:solidFill>
                <a:schemeClr val="bg1"/>
              </a:solidFill>
            </a:rPr>
            <a:t>gAl.</a:t>
          </a:r>
          <a:endParaRPr lang="en-IN" dirty="0">
            <a:solidFill>
              <a:schemeClr val="bg1"/>
            </a:solidFill>
          </a:endParaRPr>
        </a:p>
        <a:p>
          <a:endParaRPr lang="en-IN" dirty="0"/>
        </a:p>
      </dgm:t>
    </dgm:pt>
    <dgm:pt modelId="{6EAE2DD3-A0C7-4459-9853-FBE8A476D807}" type="parTrans" cxnId="{B79695BC-C4DE-4233-A7A1-4F7ED6B1AC23}">
      <dgm:prSet/>
      <dgm:spPr/>
      <dgm:t>
        <a:bodyPr/>
        <a:lstStyle/>
        <a:p>
          <a:endParaRPr lang="en-IN"/>
        </a:p>
      </dgm:t>
    </dgm:pt>
    <dgm:pt modelId="{84D1EA4B-F616-44E7-9967-7BDBA823BB05}" type="sibTrans" cxnId="{B79695BC-C4DE-4233-A7A1-4F7ED6B1AC23}">
      <dgm:prSet/>
      <dgm:spPr/>
      <dgm:t>
        <a:bodyPr/>
        <a:lstStyle/>
        <a:p>
          <a:endParaRPr lang="en-IN"/>
        </a:p>
      </dgm:t>
    </dgm:pt>
    <dgm:pt modelId="{114AA1B4-0630-4730-9C67-9BE11045923D}" type="pres">
      <dgm:prSet presAssocID="{B3ABC770-0ADA-4321-9CA3-A09DE9F5057A}" presName="Name0" presStyleCnt="0">
        <dgm:presLayoutVars>
          <dgm:chMax/>
          <dgm:chPref/>
          <dgm:dir/>
          <dgm:animLvl val="lvl"/>
          <dgm:resizeHandles val="exact"/>
        </dgm:presLayoutVars>
      </dgm:prSet>
      <dgm:spPr/>
    </dgm:pt>
    <dgm:pt modelId="{1E4E02D6-360E-4C6F-87DF-A67A52BE1323}" type="pres">
      <dgm:prSet presAssocID="{22CD4616-3836-4CB2-B262-11939441395C}" presName="composite" presStyleCnt="0"/>
      <dgm:spPr/>
    </dgm:pt>
    <dgm:pt modelId="{8EF303EF-2365-41F8-AD1C-05F10E63E180}" type="pres">
      <dgm:prSet presAssocID="{22CD4616-3836-4CB2-B262-11939441395C}" presName="Image" presStyleLbl="align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6000" r="-26000"/>
          </a:stretch>
        </a:blipFill>
      </dgm:spPr>
    </dgm:pt>
    <dgm:pt modelId="{DC9F586E-9DD4-47C8-B548-9364F821A70D}" type="pres">
      <dgm:prSet presAssocID="{22CD4616-3836-4CB2-B262-11939441395C}" presName="Accent" presStyleLbl="parChTrans1D1" presStyleIdx="0" presStyleCnt="3"/>
      <dgm:spPr/>
    </dgm:pt>
    <dgm:pt modelId="{41399D1F-CCC1-4939-8B18-F32B8DD7E06E}" type="pres">
      <dgm:prSet presAssocID="{22CD4616-3836-4CB2-B262-11939441395C}" presName="Parent" presStyleLbl="revTx" presStyleIdx="0" presStyleCnt="3">
        <dgm:presLayoutVars>
          <dgm:chMax val="0"/>
          <dgm:chPref val="0"/>
          <dgm:bulletEnabled val="1"/>
        </dgm:presLayoutVars>
      </dgm:prSet>
      <dgm:spPr/>
    </dgm:pt>
    <dgm:pt modelId="{4CA41852-AD3A-4885-A416-10F2D98AD6F1}" type="pres">
      <dgm:prSet presAssocID="{44BE128F-2197-4F34-A066-789D19C0EF4A}" presName="sibTrans" presStyleCnt="0"/>
      <dgm:spPr/>
    </dgm:pt>
    <dgm:pt modelId="{43073D0F-1838-4435-A96D-13A96D210FFF}" type="pres">
      <dgm:prSet presAssocID="{05A445AF-2E4D-4B45-8E06-40772E797F28}" presName="composite" presStyleCnt="0"/>
      <dgm:spPr/>
    </dgm:pt>
    <dgm:pt modelId="{BA3F7018-D3EF-4599-98F2-664F669F2617}" type="pres">
      <dgm:prSet presAssocID="{05A445AF-2E4D-4B45-8E06-40772E797F28}" presName="Image" presStyleLbl="align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dgm:spPr>
    </dgm:pt>
    <dgm:pt modelId="{F817C5CF-CFBF-407D-8289-F4456F5C1C8F}" type="pres">
      <dgm:prSet presAssocID="{05A445AF-2E4D-4B45-8E06-40772E797F28}" presName="Accent" presStyleLbl="parChTrans1D1" presStyleIdx="1" presStyleCnt="3"/>
      <dgm:spPr/>
    </dgm:pt>
    <dgm:pt modelId="{A15F6D1A-64CD-4212-9443-FB5984FC2A39}" type="pres">
      <dgm:prSet presAssocID="{05A445AF-2E4D-4B45-8E06-40772E797F28}" presName="Parent" presStyleLbl="revTx" presStyleIdx="1" presStyleCnt="3">
        <dgm:presLayoutVars>
          <dgm:chMax val="0"/>
          <dgm:chPref val="0"/>
          <dgm:bulletEnabled val="1"/>
        </dgm:presLayoutVars>
      </dgm:prSet>
      <dgm:spPr/>
    </dgm:pt>
    <dgm:pt modelId="{5F784FB8-4B54-45A3-8482-B615C5080AED}" type="pres">
      <dgm:prSet presAssocID="{077D593F-363A-4A9C-9678-B0C1A1EBD527}" presName="sibTrans" presStyleCnt="0"/>
      <dgm:spPr/>
    </dgm:pt>
    <dgm:pt modelId="{19924B4D-7B45-421D-BCAE-007F664D0AAA}" type="pres">
      <dgm:prSet presAssocID="{7FBFDBAC-5866-4DD2-BC5C-5F4231C3AEB0}" presName="composite" presStyleCnt="0"/>
      <dgm:spPr/>
    </dgm:pt>
    <dgm:pt modelId="{FDC083C7-1999-416F-8236-EB8D5BE45275}" type="pres">
      <dgm:prSet presAssocID="{7FBFDBAC-5866-4DD2-BC5C-5F4231C3AEB0}"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dgm:spPr>
    </dgm:pt>
    <dgm:pt modelId="{60CB13E7-1572-411A-9B02-5F778A717F74}" type="pres">
      <dgm:prSet presAssocID="{7FBFDBAC-5866-4DD2-BC5C-5F4231C3AEB0}" presName="Accent" presStyleLbl="parChTrans1D1" presStyleIdx="2" presStyleCnt="3"/>
      <dgm:spPr/>
    </dgm:pt>
    <dgm:pt modelId="{0B4F121F-CC1C-44DD-A7AB-858A7F56C37C}" type="pres">
      <dgm:prSet presAssocID="{7FBFDBAC-5866-4DD2-BC5C-5F4231C3AEB0}" presName="Parent" presStyleLbl="revTx" presStyleIdx="2" presStyleCnt="3">
        <dgm:presLayoutVars>
          <dgm:chMax val="0"/>
          <dgm:chPref val="0"/>
          <dgm:bulletEnabled val="1"/>
        </dgm:presLayoutVars>
      </dgm:prSet>
      <dgm:spPr/>
    </dgm:pt>
  </dgm:ptLst>
  <dgm:cxnLst>
    <dgm:cxn modelId="{DB85B821-A12F-460A-90C6-1568BCB73335}" type="presOf" srcId="{B3ABC770-0ADA-4321-9CA3-A09DE9F5057A}" destId="{114AA1B4-0630-4730-9C67-9BE11045923D}" srcOrd="0" destOrd="0" presId="urn:microsoft.com/office/officeart/2008/layout/PictureLineup"/>
    <dgm:cxn modelId="{BDB5BF2F-9720-4865-A319-2964331FBCB4}" type="presOf" srcId="{7FBFDBAC-5866-4DD2-BC5C-5F4231C3AEB0}" destId="{0B4F121F-CC1C-44DD-A7AB-858A7F56C37C}" srcOrd="0" destOrd="0" presId="urn:microsoft.com/office/officeart/2008/layout/PictureLineup"/>
    <dgm:cxn modelId="{6DA54C55-8072-4F6A-BC34-8A8F388B6EF3}" type="presOf" srcId="{05A445AF-2E4D-4B45-8E06-40772E797F28}" destId="{A15F6D1A-64CD-4212-9443-FB5984FC2A39}" srcOrd="0" destOrd="0" presId="urn:microsoft.com/office/officeart/2008/layout/PictureLineup"/>
    <dgm:cxn modelId="{B2C62A98-30DE-42A3-BE03-5689BEB580BF}" srcId="{B3ABC770-0ADA-4321-9CA3-A09DE9F5057A}" destId="{05A445AF-2E4D-4B45-8E06-40772E797F28}" srcOrd="1" destOrd="0" parTransId="{83A99442-7912-4324-9953-1E4A0AAA85A7}" sibTransId="{077D593F-363A-4A9C-9678-B0C1A1EBD527}"/>
    <dgm:cxn modelId="{21F9FFA2-2DBE-427A-892F-1A4ED4EAAE7C}" srcId="{B3ABC770-0ADA-4321-9CA3-A09DE9F5057A}" destId="{22CD4616-3836-4CB2-B262-11939441395C}" srcOrd="0" destOrd="0" parTransId="{CC9F3AF0-41F0-481D-8EF4-5C8344F7D83A}" sibTransId="{44BE128F-2197-4F34-A066-789D19C0EF4A}"/>
    <dgm:cxn modelId="{B79695BC-C4DE-4233-A7A1-4F7ED6B1AC23}" srcId="{B3ABC770-0ADA-4321-9CA3-A09DE9F5057A}" destId="{7FBFDBAC-5866-4DD2-BC5C-5F4231C3AEB0}" srcOrd="2" destOrd="0" parTransId="{6EAE2DD3-A0C7-4459-9853-FBE8A476D807}" sibTransId="{84D1EA4B-F616-44E7-9967-7BDBA823BB05}"/>
    <dgm:cxn modelId="{D8B4F4BF-8A76-49FC-9FA4-2D7B7417FDD0}" type="presOf" srcId="{22CD4616-3836-4CB2-B262-11939441395C}" destId="{41399D1F-CCC1-4939-8B18-F32B8DD7E06E}" srcOrd="0" destOrd="0" presId="urn:microsoft.com/office/officeart/2008/layout/PictureLineup"/>
    <dgm:cxn modelId="{EA0D4EFE-3572-4355-91F0-508012329547}" type="presParOf" srcId="{114AA1B4-0630-4730-9C67-9BE11045923D}" destId="{1E4E02D6-360E-4C6F-87DF-A67A52BE1323}" srcOrd="0" destOrd="0" presId="urn:microsoft.com/office/officeart/2008/layout/PictureLineup"/>
    <dgm:cxn modelId="{505BC756-BB93-44AB-964C-CE76B43154AC}" type="presParOf" srcId="{1E4E02D6-360E-4C6F-87DF-A67A52BE1323}" destId="{8EF303EF-2365-41F8-AD1C-05F10E63E180}" srcOrd="0" destOrd="0" presId="urn:microsoft.com/office/officeart/2008/layout/PictureLineup"/>
    <dgm:cxn modelId="{87D720D0-FFF4-4578-B8B6-79BC23C0D7A0}" type="presParOf" srcId="{1E4E02D6-360E-4C6F-87DF-A67A52BE1323}" destId="{DC9F586E-9DD4-47C8-B548-9364F821A70D}" srcOrd="1" destOrd="0" presId="urn:microsoft.com/office/officeart/2008/layout/PictureLineup"/>
    <dgm:cxn modelId="{0D5516F7-11B3-4D4B-9A67-81054D21D70B}" type="presParOf" srcId="{1E4E02D6-360E-4C6F-87DF-A67A52BE1323}" destId="{41399D1F-CCC1-4939-8B18-F32B8DD7E06E}" srcOrd="2" destOrd="0" presId="urn:microsoft.com/office/officeart/2008/layout/PictureLineup"/>
    <dgm:cxn modelId="{FA43FF04-C2B5-4E50-86FB-0FAD6255220D}" type="presParOf" srcId="{114AA1B4-0630-4730-9C67-9BE11045923D}" destId="{4CA41852-AD3A-4885-A416-10F2D98AD6F1}" srcOrd="1" destOrd="0" presId="urn:microsoft.com/office/officeart/2008/layout/PictureLineup"/>
    <dgm:cxn modelId="{23C383C0-B8B4-405C-8F79-B51DCF8C9A84}" type="presParOf" srcId="{114AA1B4-0630-4730-9C67-9BE11045923D}" destId="{43073D0F-1838-4435-A96D-13A96D210FFF}" srcOrd="2" destOrd="0" presId="urn:microsoft.com/office/officeart/2008/layout/PictureLineup"/>
    <dgm:cxn modelId="{F64E19EF-CBB9-4AAD-ACDE-588944EFA321}" type="presParOf" srcId="{43073D0F-1838-4435-A96D-13A96D210FFF}" destId="{BA3F7018-D3EF-4599-98F2-664F669F2617}" srcOrd="0" destOrd="0" presId="urn:microsoft.com/office/officeart/2008/layout/PictureLineup"/>
    <dgm:cxn modelId="{CC53B37A-2E03-4B76-959E-467EA1DB94EE}" type="presParOf" srcId="{43073D0F-1838-4435-A96D-13A96D210FFF}" destId="{F817C5CF-CFBF-407D-8289-F4456F5C1C8F}" srcOrd="1" destOrd="0" presId="urn:microsoft.com/office/officeart/2008/layout/PictureLineup"/>
    <dgm:cxn modelId="{E1273443-DC4F-42FC-97F7-2B74808ECB7A}" type="presParOf" srcId="{43073D0F-1838-4435-A96D-13A96D210FFF}" destId="{A15F6D1A-64CD-4212-9443-FB5984FC2A39}" srcOrd="2" destOrd="0" presId="urn:microsoft.com/office/officeart/2008/layout/PictureLineup"/>
    <dgm:cxn modelId="{623BF275-BC99-4C0F-8A34-269E16F2C7E2}" type="presParOf" srcId="{114AA1B4-0630-4730-9C67-9BE11045923D}" destId="{5F784FB8-4B54-45A3-8482-B615C5080AED}" srcOrd="3" destOrd="0" presId="urn:microsoft.com/office/officeart/2008/layout/PictureLineup"/>
    <dgm:cxn modelId="{A370185B-57B4-452A-91C3-C4105AB1EFF0}" type="presParOf" srcId="{114AA1B4-0630-4730-9C67-9BE11045923D}" destId="{19924B4D-7B45-421D-BCAE-007F664D0AAA}" srcOrd="4" destOrd="0" presId="urn:microsoft.com/office/officeart/2008/layout/PictureLineup"/>
    <dgm:cxn modelId="{82D3535D-7279-411D-A1A7-ED41770DEB2C}" type="presParOf" srcId="{19924B4D-7B45-421D-BCAE-007F664D0AAA}" destId="{FDC083C7-1999-416F-8236-EB8D5BE45275}" srcOrd="0" destOrd="0" presId="urn:microsoft.com/office/officeart/2008/layout/PictureLineup"/>
    <dgm:cxn modelId="{0133C777-1E0A-4548-80A2-BFE612AD8A88}" type="presParOf" srcId="{19924B4D-7B45-421D-BCAE-007F664D0AAA}" destId="{60CB13E7-1572-411A-9B02-5F778A717F74}" srcOrd="1" destOrd="0" presId="urn:microsoft.com/office/officeart/2008/layout/PictureLineup"/>
    <dgm:cxn modelId="{15219CE4-0978-43FC-8D79-6BBBA2932CCF}" type="presParOf" srcId="{19924B4D-7B45-421D-BCAE-007F664D0AAA}" destId="{0B4F121F-CC1C-44DD-A7AB-858A7F56C37C}"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2B4886-B6E4-4035-A53D-2DB26990CD3C}" type="doc">
      <dgm:prSet loTypeId="urn:microsoft.com/office/officeart/2011/layout/HexagonRadial" loCatId="officeonline" qsTypeId="urn:microsoft.com/office/officeart/2005/8/quickstyle/3d2" qsCatId="3D" csTypeId="urn:microsoft.com/office/officeart/2005/8/colors/accent3_2" csCatId="accent3" phldr="1"/>
      <dgm:spPr/>
      <dgm:t>
        <a:bodyPr/>
        <a:lstStyle/>
        <a:p>
          <a:endParaRPr lang="en-IN"/>
        </a:p>
      </dgm:t>
    </dgm:pt>
    <dgm:pt modelId="{FA49ED00-E05C-4128-A996-3C663CC9A285}">
      <dgm:prSet phldrT="[Text]"/>
      <dgm:spPr/>
      <dgm:t>
        <a:bodyPr/>
        <a:lstStyle/>
        <a:p>
          <a:r>
            <a:rPr lang="en-US" dirty="0"/>
            <a:t>Multimeter</a:t>
          </a:r>
          <a:endParaRPr lang="en-IN" dirty="0"/>
        </a:p>
      </dgm:t>
    </dgm:pt>
    <dgm:pt modelId="{95E295C2-1CB3-4412-8EDB-869E7BF89DE2}" type="parTrans" cxnId="{119A02B8-8933-4154-BE2F-22B8E5E92AB3}">
      <dgm:prSet/>
      <dgm:spPr/>
      <dgm:t>
        <a:bodyPr/>
        <a:lstStyle/>
        <a:p>
          <a:endParaRPr lang="en-IN"/>
        </a:p>
      </dgm:t>
    </dgm:pt>
    <dgm:pt modelId="{54E11AAF-EA8C-4418-B86D-68F546337D4D}" type="sibTrans" cxnId="{119A02B8-8933-4154-BE2F-22B8E5E92AB3}">
      <dgm:prSet/>
      <dgm:spPr/>
      <dgm:t>
        <a:bodyPr/>
        <a:lstStyle/>
        <a:p>
          <a:endParaRPr lang="en-IN"/>
        </a:p>
      </dgm:t>
    </dgm:pt>
    <dgm:pt modelId="{B7DF5746-E419-48F9-BCBE-BADE5C704553}">
      <dgm:prSet phldrT="[Text]"/>
      <dgm:spPr/>
      <dgm:t>
        <a:bodyPr/>
        <a:lstStyle/>
        <a:p>
          <a:r>
            <a:rPr lang="en-IN" dirty="0"/>
            <a:t>Aluminium Foil</a:t>
          </a:r>
        </a:p>
      </dgm:t>
    </dgm:pt>
    <dgm:pt modelId="{073860EC-D67B-40C5-9E9F-B91A99160FAF}" type="parTrans" cxnId="{6D8C1D3C-4E2B-47E3-9BEA-89598AFD81EA}">
      <dgm:prSet/>
      <dgm:spPr/>
      <dgm:t>
        <a:bodyPr/>
        <a:lstStyle/>
        <a:p>
          <a:endParaRPr lang="en-IN"/>
        </a:p>
      </dgm:t>
    </dgm:pt>
    <dgm:pt modelId="{479D0CE4-E48E-4083-B094-C4FE54EA436C}" type="sibTrans" cxnId="{6D8C1D3C-4E2B-47E3-9BEA-89598AFD81EA}">
      <dgm:prSet/>
      <dgm:spPr/>
      <dgm:t>
        <a:bodyPr/>
        <a:lstStyle/>
        <a:p>
          <a:endParaRPr lang="en-IN"/>
        </a:p>
      </dgm:t>
    </dgm:pt>
    <dgm:pt modelId="{BA48185C-D9B9-4677-BBDD-EC78B3223980}">
      <dgm:prSet phldrT="[Text]"/>
      <dgm:spPr/>
      <dgm:t>
        <a:bodyPr/>
        <a:lstStyle/>
        <a:p>
          <a:r>
            <a:rPr lang="en-US" dirty="0"/>
            <a:t>Copper </a:t>
          </a:r>
        </a:p>
        <a:p>
          <a:r>
            <a:rPr lang="en-US" dirty="0"/>
            <a:t>Wire</a:t>
          </a:r>
          <a:endParaRPr lang="en-IN" dirty="0"/>
        </a:p>
      </dgm:t>
    </dgm:pt>
    <dgm:pt modelId="{B484A455-7B63-4FCF-8E93-E8118CB96316}" type="parTrans" cxnId="{72F0BDA6-B20F-464E-B57C-7D9657B21181}">
      <dgm:prSet/>
      <dgm:spPr/>
      <dgm:t>
        <a:bodyPr/>
        <a:lstStyle/>
        <a:p>
          <a:endParaRPr lang="en-IN"/>
        </a:p>
      </dgm:t>
    </dgm:pt>
    <dgm:pt modelId="{6C77D2D1-AEB6-4175-BEE8-48D93E2DE8C2}" type="sibTrans" cxnId="{72F0BDA6-B20F-464E-B57C-7D9657B21181}">
      <dgm:prSet/>
      <dgm:spPr/>
      <dgm:t>
        <a:bodyPr/>
        <a:lstStyle/>
        <a:p>
          <a:endParaRPr lang="en-IN"/>
        </a:p>
      </dgm:t>
    </dgm:pt>
    <dgm:pt modelId="{E55F602A-AAAA-4BF1-A6F5-6F4854B53774}">
      <dgm:prSet phldrT="[Text]"/>
      <dgm:spPr/>
      <dgm:t>
        <a:bodyPr/>
        <a:lstStyle/>
        <a:p>
          <a:r>
            <a:rPr lang="en-IN" dirty="0"/>
            <a:t>Graphite Powder</a:t>
          </a:r>
        </a:p>
      </dgm:t>
    </dgm:pt>
    <dgm:pt modelId="{AD7325DD-E8EB-4AD6-8EDF-31B9988DE818}" type="parTrans" cxnId="{D6CC3BCD-BC12-4D86-BEC1-4B9B86EE212C}">
      <dgm:prSet/>
      <dgm:spPr/>
      <dgm:t>
        <a:bodyPr/>
        <a:lstStyle/>
        <a:p>
          <a:endParaRPr lang="en-IN"/>
        </a:p>
      </dgm:t>
    </dgm:pt>
    <dgm:pt modelId="{F392E3C7-7ED9-4F98-B1A2-44595A5E59AC}" type="sibTrans" cxnId="{D6CC3BCD-BC12-4D86-BEC1-4B9B86EE212C}">
      <dgm:prSet/>
      <dgm:spPr/>
      <dgm:t>
        <a:bodyPr/>
        <a:lstStyle/>
        <a:p>
          <a:endParaRPr lang="en-IN"/>
        </a:p>
      </dgm:t>
    </dgm:pt>
    <dgm:pt modelId="{6EDEACCA-7EC5-4E56-B6F9-04D344C229DA}">
      <dgm:prSet phldrT="[Text]"/>
      <dgm:spPr/>
      <dgm:t>
        <a:bodyPr/>
        <a:lstStyle/>
        <a:p>
          <a:r>
            <a:rPr lang="en-IN" dirty="0"/>
            <a:t>Water,</a:t>
          </a:r>
        </a:p>
        <a:p>
          <a:r>
            <a:rPr lang="en-IN" dirty="0"/>
            <a:t>KOH</a:t>
          </a:r>
        </a:p>
      </dgm:t>
    </dgm:pt>
    <dgm:pt modelId="{C1755339-98FB-47C9-85A9-09D961D7C58B}" type="parTrans" cxnId="{6B623200-4675-4EC0-BD9C-207E29D00F57}">
      <dgm:prSet/>
      <dgm:spPr/>
      <dgm:t>
        <a:bodyPr/>
        <a:lstStyle/>
        <a:p>
          <a:endParaRPr lang="en-IN"/>
        </a:p>
      </dgm:t>
    </dgm:pt>
    <dgm:pt modelId="{A2F21026-2549-4135-BCB5-E723F6345E42}" type="sibTrans" cxnId="{6B623200-4675-4EC0-BD9C-207E29D00F57}">
      <dgm:prSet/>
      <dgm:spPr/>
      <dgm:t>
        <a:bodyPr/>
        <a:lstStyle/>
        <a:p>
          <a:endParaRPr lang="en-IN"/>
        </a:p>
      </dgm:t>
    </dgm:pt>
    <dgm:pt modelId="{8AE44DE8-628D-4843-8FFB-EB9175DD48C3}">
      <dgm:prSet phldrT="[Text]"/>
      <dgm:spPr/>
      <dgm:t>
        <a:bodyPr/>
        <a:lstStyle/>
        <a:p>
          <a:r>
            <a:rPr lang="en-IN" dirty="0"/>
            <a:t>Paper Towels</a:t>
          </a:r>
        </a:p>
      </dgm:t>
    </dgm:pt>
    <dgm:pt modelId="{93E8A935-031A-4846-AA2E-98B33AC5981C}" type="parTrans" cxnId="{ECC29779-72C3-4793-91C7-8DB369B72040}">
      <dgm:prSet/>
      <dgm:spPr/>
      <dgm:t>
        <a:bodyPr/>
        <a:lstStyle/>
        <a:p>
          <a:endParaRPr lang="en-IN"/>
        </a:p>
      </dgm:t>
    </dgm:pt>
    <dgm:pt modelId="{55FD96D1-90C9-4C50-B1DE-2053DA45945F}" type="sibTrans" cxnId="{ECC29779-72C3-4793-91C7-8DB369B72040}">
      <dgm:prSet/>
      <dgm:spPr/>
      <dgm:t>
        <a:bodyPr/>
        <a:lstStyle/>
        <a:p>
          <a:endParaRPr lang="en-IN"/>
        </a:p>
      </dgm:t>
    </dgm:pt>
    <dgm:pt modelId="{B5E66FD0-1CCE-4CC9-9C39-DE71D1BCF27E}">
      <dgm:prSet phldrT="[Text]"/>
      <dgm:spPr/>
      <dgm:t>
        <a:bodyPr/>
        <a:lstStyle/>
        <a:p>
          <a:r>
            <a:rPr lang="en-IN" dirty="0"/>
            <a:t>Masking Tape</a:t>
          </a:r>
        </a:p>
      </dgm:t>
    </dgm:pt>
    <dgm:pt modelId="{FB603B0A-ACFE-42CE-92F0-58B16B37196D}" type="parTrans" cxnId="{9E5E6EC0-DC57-45C5-8395-62E747C560AB}">
      <dgm:prSet/>
      <dgm:spPr/>
      <dgm:t>
        <a:bodyPr/>
        <a:lstStyle/>
        <a:p>
          <a:endParaRPr lang="en-IN"/>
        </a:p>
      </dgm:t>
    </dgm:pt>
    <dgm:pt modelId="{7DD953D9-0525-49E3-89BA-E32E6F4D185C}" type="sibTrans" cxnId="{9E5E6EC0-DC57-45C5-8395-62E747C560AB}">
      <dgm:prSet/>
      <dgm:spPr/>
      <dgm:t>
        <a:bodyPr/>
        <a:lstStyle/>
        <a:p>
          <a:endParaRPr lang="en-IN"/>
        </a:p>
      </dgm:t>
    </dgm:pt>
    <dgm:pt modelId="{DE7C27B6-29F7-4A64-88FE-644CA175C977}" type="pres">
      <dgm:prSet presAssocID="{FD2B4886-B6E4-4035-A53D-2DB26990CD3C}" presName="Name0" presStyleCnt="0">
        <dgm:presLayoutVars>
          <dgm:chMax val="1"/>
          <dgm:chPref val="1"/>
          <dgm:dir/>
          <dgm:animOne val="branch"/>
          <dgm:animLvl val="lvl"/>
        </dgm:presLayoutVars>
      </dgm:prSet>
      <dgm:spPr/>
    </dgm:pt>
    <dgm:pt modelId="{AAF79F8C-075A-4332-9870-3CE160657D2D}" type="pres">
      <dgm:prSet presAssocID="{FA49ED00-E05C-4128-A996-3C663CC9A285}" presName="Parent" presStyleLbl="node0" presStyleIdx="0" presStyleCnt="1">
        <dgm:presLayoutVars>
          <dgm:chMax val="6"/>
          <dgm:chPref val="6"/>
        </dgm:presLayoutVars>
      </dgm:prSet>
      <dgm:spPr/>
    </dgm:pt>
    <dgm:pt modelId="{5AB90F23-C060-47D2-9B74-2B483135AE8C}" type="pres">
      <dgm:prSet presAssocID="{B7DF5746-E419-48F9-BCBE-BADE5C704553}" presName="Accent1" presStyleCnt="0"/>
      <dgm:spPr/>
    </dgm:pt>
    <dgm:pt modelId="{FA96E4B6-4CC3-4BE3-8841-1AE6EC17AAB3}" type="pres">
      <dgm:prSet presAssocID="{B7DF5746-E419-48F9-BCBE-BADE5C704553}" presName="Accent" presStyleLbl="bgShp" presStyleIdx="0" presStyleCnt="6"/>
      <dgm:spPr/>
    </dgm:pt>
    <dgm:pt modelId="{A8E3CED2-BE6E-4F9B-85F2-068E54AABA3F}" type="pres">
      <dgm:prSet presAssocID="{B7DF5746-E419-48F9-BCBE-BADE5C704553}" presName="Child1" presStyleLbl="node1" presStyleIdx="0" presStyleCnt="6">
        <dgm:presLayoutVars>
          <dgm:chMax val="0"/>
          <dgm:chPref val="0"/>
          <dgm:bulletEnabled val="1"/>
        </dgm:presLayoutVars>
      </dgm:prSet>
      <dgm:spPr/>
    </dgm:pt>
    <dgm:pt modelId="{4268D3D0-C28C-44C8-B0DF-91D36AAD1403}" type="pres">
      <dgm:prSet presAssocID="{BA48185C-D9B9-4677-BBDD-EC78B3223980}" presName="Accent2" presStyleCnt="0"/>
      <dgm:spPr/>
    </dgm:pt>
    <dgm:pt modelId="{DA32F4E6-1E74-432B-91BF-6A6E4143A245}" type="pres">
      <dgm:prSet presAssocID="{BA48185C-D9B9-4677-BBDD-EC78B3223980}" presName="Accent" presStyleLbl="bgShp" presStyleIdx="1" presStyleCnt="6"/>
      <dgm:spPr/>
    </dgm:pt>
    <dgm:pt modelId="{4008AD3D-878D-4CBB-85BC-9159614E12A0}" type="pres">
      <dgm:prSet presAssocID="{BA48185C-D9B9-4677-BBDD-EC78B3223980}" presName="Child2" presStyleLbl="node1" presStyleIdx="1" presStyleCnt="6">
        <dgm:presLayoutVars>
          <dgm:chMax val="0"/>
          <dgm:chPref val="0"/>
          <dgm:bulletEnabled val="1"/>
        </dgm:presLayoutVars>
      </dgm:prSet>
      <dgm:spPr/>
    </dgm:pt>
    <dgm:pt modelId="{05975824-7306-41D2-B516-0F9C04077F9B}" type="pres">
      <dgm:prSet presAssocID="{E55F602A-AAAA-4BF1-A6F5-6F4854B53774}" presName="Accent3" presStyleCnt="0"/>
      <dgm:spPr/>
    </dgm:pt>
    <dgm:pt modelId="{71A1C1E8-C891-4E3E-BC01-83DE3C948937}" type="pres">
      <dgm:prSet presAssocID="{E55F602A-AAAA-4BF1-A6F5-6F4854B53774}" presName="Accent" presStyleLbl="bgShp" presStyleIdx="2" presStyleCnt="6"/>
      <dgm:spPr/>
    </dgm:pt>
    <dgm:pt modelId="{E70F8DC3-D018-47D9-AC1C-8D5BB7AA2673}" type="pres">
      <dgm:prSet presAssocID="{E55F602A-AAAA-4BF1-A6F5-6F4854B53774}" presName="Child3" presStyleLbl="node1" presStyleIdx="2" presStyleCnt="6">
        <dgm:presLayoutVars>
          <dgm:chMax val="0"/>
          <dgm:chPref val="0"/>
          <dgm:bulletEnabled val="1"/>
        </dgm:presLayoutVars>
      </dgm:prSet>
      <dgm:spPr/>
    </dgm:pt>
    <dgm:pt modelId="{7091CD5D-C7A1-4F5C-A7B3-0ADCB71512C9}" type="pres">
      <dgm:prSet presAssocID="{6EDEACCA-7EC5-4E56-B6F9-04D344C229DA}" presName="Accent4" presStyleCnt="0"/>
      <dgm:spPr/>
    </dgm:pt>
    <dgm:pt modelId="{767F8909-43C4-4921-A249-7B17320A4D8A}" type="pres">
      <dgm:prSet presAssocID="{6EDEACCA-7EC5-4E56-B6F9-04D344C229DA}" presName="Accent" presStyleLbl="bgShp" presStyleIdx="3" presStyleCnt="6"/>
      <dgm:spPr/>
    </dgm:pt>
    <dgm:pt modelId="{E7AD0A34-A075-41AE-A6E1-71F74AEFFEEE}" type="pres">
      <dgm:prSet presAssocID="{6EDEACCA-7EC5-4E56-B6F9-04D344C229DA}" presName="Child4" presStyleLbl="node1" presStyleIdx="3" presStyleCnt="6">
        <dgm:presLayoutVars>
          <dgm:chMax val="0"/>
          <dgm:chPref val="0"/>
          <dgm:bulletEnabled val="1"/>
        </dgm:presLayoutVars>
      </dgm:prSet>
      <dgm:spPr/>
    </dgm:pt>
    <dgm:pt modelId="{5849072D-97BB-4389-ADE9-F444512B6B9C}" type="pres">
      <dgm:prSet presAssocID="{8AE44DE8-628D-4843-8FFB-EB9175DD48C3}" presName="Accent5" presStyleCnt="0"/>
      <dgm:spPr/>
    </dgm:pt>
    <dgm:pt modelId="{A1C353EB-3629-428F-9243-A15D7E6A433E}" type="pres">
      <dgm:prSet presAssocID="{8AE44DE8-628D-4843-8FFB-EB9175DD48C3}" presName="Accent" presStyleLbl="bgShp" presStyleIdx="4" presStyleCnt="6"/>
      <dgm:spPr/>
    </dgm:pt>
    <dgm:pt modelId="{C1E7A423-F334-47B7-AB89-4158701E25DF}" type="pres">
      <dgm:prSet presAssocID="{8AE44DE8-628D-4843-8FFB-EB9175DD48C3}" presName="Child5" presStyleLbl="node1" presStyleIdx="4" presStyleCnt="6">
        <dgm:presLayoutVars>
          <dgm:chMax val="0"/>
          <dgm:chPref val="0"/>
          <dgm:bulletEnabled val="1"/>
        </dgm:presLayoutVars>
      </dgm:prSet>
      <dgm:spPr/>
    </dgm:pt>
    <dgm:pt modelId="{A54C2DF9-7768-43E9-8F27-CA7AE8E7CB91}" type="pres">
      <dgm:prSet presAssocID="{B5E66FD0-1CCE-4CC9-9C39-DE71D1BCF27E}" presName="Accent6" presStyleCnt="0"/>
      <dgm:spPr/>
    </dgm:pt>
    <dgm:pt modelId="{DB8C5309-FD97-47FE-913E-2A973BA9D0FF}" type="pres">
      <dgm:prSet presAssocID="{B5E66FD0-1CCE-4CC9-9C39-DE71D1BCF27E}" presName="Accent" presStyleLbl="bgShp" presStyleIdx="5" presStyleCnt="6"/>
      <dgm:spPr/>
    </dgm:pt>
    <dgm:pt modelId="{F20D4B5F-A932-4DD5-B242-B9DBA22DA180}" type="pres">
      <dgm:prSet presAssocID="{B5E66FD0-1CCE-4CC9-9C39-DE71D1BCF27E}" presName="Child6" presStyleLbl="node1" presStyleIdx="5" presStyleCnt="6">
        <dgm:presLayoutVars>
          <dgm:chMax val="0"/>
          <dgm:chPref val="0"/>
          <dgm:bulletEnabled val="1"/>
        </dgm:presLayoutVars>
      </dgm:prSet>
      <dgm:spPr/>
    </dgm:pt>
  </dgm:ptLst>
  <dgm:cxnLst>
    <dgm:cxn modelId="{6B623200-4675-4EC0-BD9C-207E29D00F57}" srcId="{FA49ED00-E05C-4128-A996-3C663CC9A285}" destId="{6EDEACCA-7EC5-4E56-B6F9-04D344C229DA}" srcOrd="3" destOrd="0" parTransId="{C1755339-98FB-47C9-85A9-09D961D7C58B}" sibTransId="{A2F21026-2549-4135-BCB5-E723F6345E42}"/>
    <dgm:cxn modelId="{D392CC15-5704-405C-9712-DC657216C21F}" type="presOf" srcId="{FD2B4886-B6E4-4035-A53D-2DB26990CD3C}" destId="{DE7C27B6-29F7-4A64-88FE-644CA175C977}" srcOrd="0" destOrd="0" presId="urn:microsoft.com/office/officeart/2011/layout/HexagonRadial"/>
    <dgm:cxn modelId="{6D8C1D3C-4E2B-47E3-9BEA-89598AFD81EA}" srcId="{FA49ED00-E05C-4128-A996-3C663CC9A285}" destId="{B7DF5746-E419-48F9-BCBE-BADE5C704553}" srcOrd="0" destOrd="0" parTransId="{073860EC-D67B-40C5-9E9F-B91A99160FAF}" sibTransId="{479D0CE4-E48E-4083-B094-C4FE54EA436C}"/>
    <dgm:cxn modelId="{5CCFE73F-5E8C-4E72-A9A4-A12C39DE13A2}" type="presOf" srcId="{B7DF5746-E419-48F9-BCBE-BADE5C704553}" destId="{A8E3CED2-BE6E-4F9B-85F2-068E54AABA3F}" srcOrd="0" destOrd="0" presId="urn:microsoft.com/office/officeart/2011/layout/HexagonRadial"/>
    <dgm:cxn modelId="{56B82775-A8BA-4E84-B94F-C284C959896A}" type="presOf" srcId="{6EDEACCA-7EC5-4E56-B6F9-04D344C229DA}" destId="{E7AD0A34-A075-41AE-A6E1-71F74AEFFEEE}" srcOrd="0" destOrd="0" presId="urn:microsoft.com/office/officeart/2011/layout/HexagonRadial"/>
    <dgm:cxn modelId="{ECC29779-72C3-4793-91C7-8DB369B72040}" srcId="{FA49ED00-E05C-4128-A996-3C663CC9A285}" destId="{8AE44DE8-628D-4843-8FFB-EB9175DD48C3}" srcOrd="4" destOrd="0" parTransId="{93E8A935-031A-4846-AA2E-98B33AC5981C}" sibTransId="{55FD96D1-90C9-4C50-B1DE-2053DA45945F}"/>
    <dgm:cxn modelId="{D6FC48A3-B00F-4089-9FEC-EC70FE8EC112}" type="presOf" srcId="{E55F602A-AAAA-4BF1-A6F5-6F4854B53774}" destId="{E70F8DC3-D018-47D9-AC1C-8D5BB7AA2673}" srcOrd="0" destOrd="0" presId="urn:microsoft.com/office/officeart/2011/layout/HexagonRadial"/>
    <dgm:cxn modelId="{72F0BDA6-B20F-464E-B57C-7D9657B21181}" srcId="{FA49ED00-E05C-4128-A996-3C663CC9A285}" destId="{BA48185C-D9B9-4677-BBDD-EC78B3223980}" srcOrd="1" destOrd="0" parTransId="{B484A455-7B63-4FCF-8E93-E8118CB96316}" sibTransId="{6C77D2D1-AEB6-4175-BEE8-48D93E2DE8C2}"/>
    <dgm:cxn modelId="{119A02B8-8933-4154-BE2F-22B8E5E92AB3}" srcId="{FD2B4886-B6E4-4035-A53D-2DB26990CD3C}" destId="{FA49ED00-E05C-4128-A996-3C663CC9A285}" srcOrd="0" destOrd="0" parTransId="{95E295C2-1CB3-4412-8EDB-869E7BF89DE2}" sibTransId="{54E11AAF-EA8C-4418-B86D-68F546337D4D}"/>
    <dgm:cxn modelId="{9E5E6EC0-DC57-45C5-8395-62E747C560AB}" srcId="{FA49ED00-E05C-4128-A996-3C663CC9A285}" destId="{B5E66FD0-1CCE-4CC9-9C39-DE71D1BCF27E}" srcOrd="5" destOrd="0" parTransId="{FB603B0A-ACFE-42CE-92F0-58B16B37196D}" sibTransId="{7DD953D9-0525-49E3-89BA-E32E6F4D185C}"/>
    <dgm:cxn modelId="{D3E6B1C4-E6EF-499E-9FAF-8A3A1D9F6E23}" type="presOf" srcId="{FA49ED00-E05C-4128-A996-3C663CC9A285}" destId="{AAF79F8C-075A-4332-9870-3CE160657D2D}" srcOrd="0" destOrd="0" presId="urn:microsoft.com/office/officeart/2011/layout/HexagonRadial"/>
    <dgm:cxn modelId="{FF4DE6C6-FB61-41C0-B31B-7D3673366B45}" type="presOf" srcId="{8AE44DE8-628D-4843-8FFB-EB9175DD48C3}" destId="{C1E7A423-F334-47B7-AB89-4158701E25DF}" srcOrd="0" destOrd="0" presId="urn:microsoft.com/office/officeart/2011/layout/HexagonRadial"/>
    <dgm:cxn modelId="{D6CC3BCD-BC12-4D86-BEC1-4B9B86EE212C}" srcId="{FA49ED00-E05C-4128-A996-3C663CC9A285}" destId="{E55F602A-AAAA-4BF1-A6F5-6F4854B53774}" srcOrd="2" destOrd="0" parTransId="{AD7325DD-E8EB-4AD6-8EDF-31B9988DE818}" sibTransId="{F392E3C7-7ED9-4F98-B1A2-44595A5E59AC}"/>
    <dgm:cxn modelId="{CD9AC3F6-5F4A-4853-BC1D-61A91276478A}" type="presOf" srcId="{B5E66FD0-1CCE-4CC9-9C39-DE71D1BCF27E}" destId="{F20D4B5F-A932-4DD5-B242-B9DBA22DA180}" srcOrd="0" destOrd="0" presId="urn:microsoft.com/office/officeart/2011/layout/HexagonRadial"/>
    <dgm:cxn modelId="{A52F84FB-C524-47A6-A405-A9E40A4EC3D3}" type="presOf" srcId="{BA48185C-D9B9-4677-BBDD-EC78B3223980}" destId="{4008AD3D-878D-4CBB-85BC-9159614E12A0}" srcOrd="0" destOrd="0" presId="urn:microsoft.com/office/officeart/2011/layout/HexagonRadial"/>
    <dgm:cxn modelId="{6984D909-CFE9-43C0-94E6-B798E2CC1145}" type="presParOf" srcId="{DE7C27B6-29F7-4A64-88FE-644CA175C977}" destId="{AAF79F8C-075A-4332-9870-3CE160657D2D}" srcOrd="0" destOrd="0" presId="urn:microsoft.com/office/officeart/2011/layout/HexagonRadial"/>
    <dgm:cxn modelId="{3A8FE629-FFA0-4BB5-B714-03D870922182}" type="presParOf" srcId="{DE7C27B6-29F7-4A64-88FE-644CA175C977}" destId="{5AB90F23-C060-47D2-9B74-2B483135AE8C}" srcOrd="1" destOrd="0" presId="urn:microsoft.com/office/officeart/2011/layout/HexagonRadial"/>
    <dgm:cxn modelId="{2D5D514A-370F-464C-9FAF-B2BFBEC2E20E}" type="presParOf" srcId="{5AB90F23-C060-47D2-9B74-2B483135AE8C}" destId="{FA96E4B6-4CC3-4BE3-8841-1AE6EC17AAB3}" srcOrd="0" destOrd="0" presId="urn:microsoft.com/office/officeart/2011/layout/HexagonRadial"/>
    <dgm:cxn modelId="{864BE2F1-8EF1-48BF-9AA7-34B6339F3883}" type="presParOf" srcId="{DE7C27B6-29F7-4A64-88FE-644CA175C977}" destId="{A8E3CED2-BE6E-4F9B-85F2-068E54AABA3F}" srcOrd="2" destOrd="0" presId="urn:microsoft.com/office/officeart/2011/layout/HexagonRadial"/>
    <dgm:cxn modelId="{A12F5A1C-840D-4015-B040-1F0CE34463A1}" type="presParOf" srcId="{DE7C27B6-29F7-4A64-88FE-644CA175C977}" destId="{4268D3D0-C28C-44C8-B0DF-91D36AAD1403}" srcOrd="3" destOrd="0" presId="urn:microsoft.com/office/officeart/2011/layout/HexagonRadial"/>
    <dgm:cxn modelId="{D41E37A2-BE4B-43D3-80D2-0E40E55866A1}" type="presParOf" srcId="{4268D3D0-C28C-44C8-B0DF-91D36AAD1403}" destId="{DA32F4E6-1E74-432B-91BF-6A6E4143A245}" srcOrd="0" destOrd="0" presId="urn:microsoft.com/office/officeart/2011/layout/HexagonRadial"/>
    <dgm:cxn modelId="{ACEC4754-B91C-4423-8A87-35C5B3061175}" type="presParOf" srcId="{DE7C27B6-29F7-4A64-88FE-644CA175C977}" destId="{4008AD3D-878D-4CBB-85BC-9159614E12A0}" srcOrd="4" destOrd="0" presId="urn:microsoft.com/office/officeart/2011/layout/HexagonRadial"/>
    <dgm:cxn modelId="{5108CD6E-867C-48C7-B3C9-06E9F417C8E3}" type="presParOf" srcId="{DE7C27B6-29F7-4A64-88FE-644CA175C977}" destId="{05975824-7306-41D2-B516-0F9C04077F9B}" srcOrd="5" destOrd="0" presId="urn:microsoft.com/office/officeart/2011/layout/HexagonRadial"/>
    <dgm:cxn modelId="{3E3B16CE-0D98-4EAF-863B-89A6589E868F}" type="presParOf" srcId="{05975824-7306-41D2-B516-0F9C04077F9B}" destId="{71A1C1E8-C891-4E3E-BC01-83DE3C948937}" srcOrd="0" destOrd="0" presId="urn:microsoft.com/office/officeart/2011/layout/HexagonRadial"/>
    <dgm:cxn modelId="{6578F550-812E-46F2-A6DD-BF4DB0DF1CD7}" type="presParOf" srcId="{DE7C27B6-29F7-4A64-88FE-644CA175C977}" destId="{E70F8DC3-D018-47D9-AC1C-8D5BB7AA2673}" srcOrd="6" destOrd="0" presId="urn:microsoft.com/office/officeart/2011/layout/HexagonRadial"/>
    <dgm:cxn modelId="{5ECC33B8-B11F-4B37-A120-021DC2525BDE}" type="presParOf" srcId="{DE7C27B6-29F7-4A64-88FE-644CA175C977}" destId="{7091CD5D-C7A1-4F5C-A7B3-0ADCB71512C9}" srcOrd="7" destOrd="0" presId="urn:microsoft.com/office/officeart/2011/layout/HexagonRadial"/>
    <dgm:cxn modelId="{16E1AEAE-26A7-4398-AD89-02E85518DB39}" type="presParOf" srcId="{7091CD5D-C7A1-4F5C-A7B3-0ADCB71512C9}" destId="{767F8909-43C4-4921-A249-7B17320A4D8A}" srcOrd="0" destOrd="0" presId="urn:microsoft.com/office/officeart/2011/layout/HexagonRadial"/>
    <dgm:cxn modelId="{B63185E2-68A3-4F21-9313-EF4DDEEB4363}" type="presParOf" srcId="{DE7C27B6-29F7-4A64-88FE-644CA175C977}" destId="{E7AD0A34-A075-41AE-A6E1-71F74AEFFEEE}" srcOrd="8" destOrd="0" presId="urn:microsoft.com/office/officeart/2011/layout/HexagonRadial"/>
    <dgm:cxn modelId="{61649761-3107-4266-BB4F-B88A2D54ACFC}" type="presParOf" srcId="{DE7C27B6-29F7-4A64-88FE-644CA175C977}" destId="{5849072D-97BB-4389-ADE9-F444512B6B9C}" srcOrd="9" destOrd="0" presId="urn:microsoft.com/office/officeart/2011/layout/HexagonRadial"/>
    <dgm:cxn modelId="{CDBC6E89-5AC3-42DA-BFC1-062B1AC80CC9}" type="presParOf" srcId="{5849072D-97BB-4389-ADE9-F444512B6B9C}" destId="{A1C353EB-3629-428F-9243-A15D7E6A433E}" srcOrd="0" destOrd="0" presId="urn:microsoft.com/office/officeart/2011/layout/HexagonRadial"/>
    <dgm:cxn modelId="{3D8E5DFA-A0A7-4591-883D-CEC01DA7DD88}" type="presParOf" srcId="{DE7C27B6-29F7-4A64-88FE-644CA175C977}" destId="{C1E7A423-F334-47B7-AB89-4158701E25DF}" srcOrd="10" destOrd="0" presId="urn:microsoft.com/office/officeart/2011/layout/HexagonRadial"/>
    <dgm:cxn modelId="{DDF7623B-8F0F-4E6E-BC29-2FCE66EB9D44}" type="presParOf" srcId="{DE7C27B6-29F7-4A64-88FE-644CA175C977}" destId="{A54C2DF9-7768-43E9-8F27-CA7AE8E7CB91}" srcOrd="11" destOrd="0" presId="urn:microsoft.com/office/officeart/2011/layout/HexagonRadial"/>
    <dgm:cxn modelId="{1201E1C6-411C-4408-9E03-935254272502}" type="presParOf" srcId="{A54C2DF9-7768-43E9-8F27-CA7AE8E7CB91}" destId="{DB8C5309-FD97-47FE-913E-2A973BA9D0FF}" srcOrd="0" destOrd="0" presId="urn:microsoft.com/office/officeart/2011/layout/HexagonRadial"/>
    <dgm:cxn modelId="{E9037F55-9FDE-41E7-99EE-9FF899E2E91F}" type="presParOf" srcId="{DE7C27B6-29F7-4A64-88FE-644CA175C977}" destId="{F20D4B5F-A932-4DD5-B242-B9DBA22DA180}"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1EB79F-083A-436C-B6A8-026523CB9BA2}" type="doc">
      <dgm:prSet loTypeId="urn:microsoft.com/office/officeart/2005/8/layout/default" loCatId="list" qsTypeId="urn:microsoft.com/office/officeart/2005/8/quickstyle/3d1" qsCatId="3D" csTypeId="urn:microsoft.com/office/officeart/2005/8/colors/colorful2" csCatId="colorful" phldr="1"/>
      <dgm:spPr/>
      <dgm:t>
        <a:bodyPr/>
        <a:lstStyle/>
        <a:p>
          <a:endParaRPr lang="en-IN"/>
        </a:p>
      </dgm:t>
    </dgm:pt>
    <dgm:pt modelId="{5F93440C-BA9D-44E7-9400-A7201160BFCE}">
      <dgm:prSet phldrT="[Text]"/>
      <dgm:spPr/>
      <dgm:t>
        <a:bodyPr/>
        <a:lstStyle/>
        <a:p>
          <a:r>
            <a:rPr lang="en-US" dirty="0"/>
            <a:t>Low environmental impact </a:t>
          </a:r>
          <a:endParaRPr lang="en-IN" dirty="0"/>
        </a:p>
      </dgm:t>
    </dgm:pt>
    <dgm:pt modelId="{05A785FD-D0E4-4C7E-BAD6-AA82B0B4DD2D}" type="parTrans" cxnId="{AA3C1046-A44D-4A64-8A28-3CFAA72153BB}">
      <dgm:prSet/>
      <dgm:spPr/>
      <dgm:t>
        <a:bodyPr/>
        <a:lstStyle/>
        <a:p>
          <a:endParaRPr lang="en-IN"/>
        </a:p>
      </dgm:t>
    </dgm:pt>
    <dgm:pt modelId="{757C475D-F97A-4B7B-8C15-DB2A74957017}" type="sibTrans" cxnId="{AA3C1046-A44D-4A64-8A28-3CFAA72153BB}">
      <dgm:prSet/>
      <dgm:spPr/>
      <dgm:t>
        <a:bodyPr/>
        <a:lstStyle/>
        <a:p>
          <a:endParaRPr lang="en-IN"/>
        </a:p>
      </dgm:t>
    </dgm:pt>
    <dgm:pt modelId="{9D780E0D-C941-4C33-A406-6DDBA174BBEE}">
      <dgm:prSet phldrT="[Text]"/>
      <dgm:spPr/>
      <dgm:t>
        <a:bodyPr/>
        <a:lstStyle/>
        <a:p>
          <a:r>
            <a:rPr lang="en-US" dirty="0"/>
            <a:t>Lighter weight </a:t>
          </a:r>
          <a:endParaRPr lang="en-IN" dirty="0"/>
        </a:p>
      </dgm:t>
    </dgm:pt>
    <dgm:pt modelId="{694079FA-A8FA-41FC-86CA-E959564F31FC}" type="parTrans" cxnId="{E8294D8C-6F94-4A93-BB60-D09BC29160F9}">
      <dgm:prSet/>
      <dgm:spPr/>
      <dgm:t>
        <a:bodyPr/>
        <a:lstStyle/>
        <a:p>
          <a:endParaRPr lang="en-IN"/>
        </a:p>
      </dgm:t>
    </dgm:pt>
    <dgm:pt modelId="{88D922D5-2A6E-4474-8294-AC3FF19D7A43}" type="sibTrans" cxnId="{E8294D8C-6F94-4A93-BB60-D09BC29160F9}">
      <dgm:prSet/>
      <dgm:spPr/>
      <dgm:t>
        <a:bodyPr/>
        <a:lstStyle/>
        <a:p>
          <a:endParaRPr lang="en-IN"/>
        </a:p>
      </dgm:t>
    </dgm:pt>
    <dgm:pt modelId="{9798946B-DE63-45FF-8077-9A7168F36F4F}">
      <dgm:prSet phldrT="[Text]"/>
      <dgm:spPr/>
      <dgm:t>
        <a:bodyPr/>
        <a:lstStyle/>
        <a:p>
          <a:r>
            <a:rPr lang="en-US" dirty="0"/>
            <a:t>Cheaper</a:t>
          </a:r>
          <a:endParaRPr lang="en-IN" dirty="0"/>
        </a:p>
      </dgm:t>
    </dgm:pt>
    <dgm:pt modelId="{A88BDDA3-64B9-41D3-89C5-B5CF776B7785}" type="parTrans" cxnId="{CA2A241B-B8C2-46FC-8608-EBF0FEA914F0}">
      <dgm:prSet/>
      <dgm:spPr/>
      <dgm:t>
        <a:bodyPr/>
        <a:lstStyle/>
        <a:p>
          <a:endParaRPr lang="en-IN"/>
        </a:p>
      </dgm:t>
    </dgm:pt>
    <dgm:pt modelId="{B4BC0EB8-EC99-4282-90D6-2EB57B3C8036}" type="sibTrans" cxnId="{CA2A241B-B8C2-46FC-8608-EBF0FEA914F0}">
      <dgm:prSet/>
      <dgm:spPr/>
      <dgm:t>
        <a:bodyPr/>
        <a:lstStyle/>
        <a:p>
          <a:endParaRPr lang="en-IN"/>
        </a:p>
      </dgm:t>
    </dgm:pt>
    <dgm:pt modelId="{F571D8E4-044D-4274-8538-47A1CFCAF56B}">
      <dgm:prSet phldrT="[Text]"/>
      <dgm:spPr/>
      <dgm:t>
        <a:bodyPr/>
        <a:lstStyle/>
        <a:p>
          <a:r>
            <a:rPr lang="en-IN" dirty="0"/>
            <a:t>Safety</a:t>
          </a:r>
        </a:p>
      </dgm:t>
    </dgm:pt>
    <dgm:pt modelId="{D1EC30FC-3ED3-486C-ABE8-3916844AACDB}" type="parTrans" cxnId="{C398836A-E109-435B-9C8D-E32F1DB00C03}">
      <dgm:prSet/>
      <dgm:spPr/>
      <dgm:t>
        <a:bodyPr/>
        <a:lstStyle/>
        <a:p>
          <a:endParaRPr lang="en-IN"/>
        </a:p>
      </dgm:t>
    </dgm:pt>
    <dgm:pt modelId="{68EF3C52-3056-421B-AC5F-5E1054DBDB31}" type="sibTrans" cxnId="{C398836A-E109-435B-9C8D-E32F1DB00C03}">
      <dgm:prSet/>
      <dgm:spPr/>
      <dgm:t>
        <a:bodyPr/>
        <a:lstStyle/>
        <a:p>
          <a:endParaRPr lang="en-IN"/>
        </a:p>
      </dgm:t>
    </dgm:pt>
    <dgm:pt modelId="{0BB82AFC-467E-4944-8568-EF8A5497659D}">
      <dgm:prSet phldrT="[Text]"/>
      <dgm:spPr/>
      <dgm:t>
        <a:bodyPr/>
        <a:lstStyle/>
        <a:p>
          <a:r>
            <a:rPr lang="en-IN" dirty="0"/>
            <a:t>No need of external power</a:t>
          </a:r>
        </a:p>
      </dgm:t>
    </dgm:pt>
    <dgm:pt modelId="{6D233A8A-2014-4810-8B0E-56929D9F5A56}" type="parTrans" cxnId="{364E0D02-B9C3-497B-891C-16797E49F682}">
      <dgm:prSet/>
      <dgm:spPr/>
      <dgm:t>
        <a:bodyPr/>
        <a:lstStyle/>
        <a:p>
          <a:endParaRPr lang="en-IN"/>
        </a:p>
      </dgm:t>
    </dgm:pt>
    <dgm:pt modelId="{E5413F21-4857-45BE-AE29-6C9019688237}" type="sibTrans" cxnId="{364E0D02-B9C3-497B-891C-16797E49F682}">
      <dgm:prSet/>
      <dgm:spPr/>
      <dgm:t>
        <a:bodyPr/>
        <a:lstStyle/>
        <a:p>
          <a:endParaRPr lang="en-IN"/>
        </a:p>
      </dgm:t>
    </dgm:pt>
    <dgm:pt modelId="{514459D6-72A9-470E-BE6E-55F7ED3DD9E6}" type="pres">
      <dgm:prSet presAssocID="{CA1EB79F-083A-436C-B6A8-026523CB9BA2}" presName="diagram" presStyleCnt="0">
        <dgm:presLayoutVars>
          <dgm:dir/>
          <dgm:resizeHandles val="exact"/>
        </dgm:presLayoutVars>
      </dgm:prSet>
      <dgm:spPr/>
    </dgm:pt>
    <dgm:pt modelId="{F7EA7BC0-6E7D-4B1E-B23D-77EE4E4A4B52}" type="pres">
      <dgm:prSet presAssocID="{5F93440C-BA9D-44E7-9400-A7201160BFCE}" presName="node" presStyleLbl="node1" presStyleIdx="0" presStyleCnt="5" custLinFactNeighborY="-1565">
        <dgm:presLayoutVars>
          <dgm:bulletEnabled val="1"/>
        </dgm:presLayoutVars>
      </dgm:prSet>
      <dgm:spPr/>
    </dgm:pt>
    <dgm:pt modelId="{CDD86F10-52F0-4752-97C2-A69E917FEDB4}" type="pres">
      <dgm:prSet presAssocID="{757C475D-F97A-4B7B-8C15-DB2A74957017}" presName="sibTrans" presStyleCnt="0"/>
      <dgm:spPr/>
    </dgm:pt>
    <dgm:pt modelId="{909B46D4-D642-44FE-8950-6C8BD3E81E68}" type="pres">
      <dgm:prSet presAssocID="{9D780E0D-C941-4C33-A406-6DDBA174BBEE}" presName="node" presStyleLbl="node1" presStyleIdx="1" presStyleCnt="5">
        <dgm:presLayoutVars>
          <dgm:bulletEnabled val="1"/>
        </dgm:presLayoutVars>
      </dgm:prSet>
      <dgm:spPr/>
    </dgm:pt>
    <dgm:pt modelId="{F400531E-A940-4CCE-B1A5-9D7476F45244}" type="pres">
      <dgm:prSet presAssocID="{88D922D5-2A6E-4474-8294-AC3FF19D7A43}" presName="sibTrans" presStyleCnt="0"/>
      <dgm:spPr/>
    </dgm:pt>
    <dgm:pt modelId="{D7FC33FE-0AA7-4FFB-81EF-DBA1965CDD3A}" type="pres">
      <dgm:prSet presAssocID="{9798946B-DE63-45FF-8077-9A7168F36F4F}" presName="node" presStyleLbl="node1" presStyleIdx="2" presStyleCnt="5">
        <dgm:presLayoutVars>
          <dgm:bulletEnabled val="1"/>
        </dgm:presLayoutVars>
      </dgm:prSet>
      <dgm:spPr/>
    </dgm:pt>
    <dgm:pt modelId="{8EA618F2-C148-46FD-9C0E-865127B6E5BF}" type="pres">
      <dgm:prSet presAssocID="{B4BC0EB8-EC99-4282-90D6-2EB57B3C8036}" presName="sibTrans" presStyleCnt="0"/>
      <dgm:spPr/>
    </dgm:pt>
    <dgm:pt modelId="{DD961A3D-60E8-438B-8914-A7F004311F13}" type="pres">
      <dgm:prSet presAssocID="{F571D8E4-044D-4274-8538-47A1CFCAF56B}" presName="node" presStyleLbl="node1" presStyleIdx="3" presStyleCnt="5">
        <dgm:presLayoutVars>
          <dgm:bulletEnabled val="1"/>
        </dgm:presLayoutVars>
      </dgm:prSet>
      <dgm:spPr/>
    </dgm:pt>
    <dgm:pt modelId="{BDAD2936-DB45-4A81-805A-0DC6DAFBDC0F}" type="pres">
      <dgm:prSet presAssocID="{68EF3C52-3056-421B-AC5F-5E1054DBDB31}" presName="sibTrans" presStyleCnt="0"/>
      <dgm:spPr/>
    </dgm:pt>
    <dgm:pt modelId="{424D43C6-F37D-421E-A0BD-F5ED514869FA}" type="pres">
      <dgm:prSet presAssocID="{0BB82AFC-467E-4944-8568-EF8A5497659D}" presName="node" presStyleLbl="node1" presStyleIdx="4" presStyleCnt="5">
        <dgm:presLayoutVars>
          <dgm:bulletEnabled val="1"/>
        </dgm:presLayoutVars>
      </dgm:prSet>
      <dgm:spPr/>
    </dgm:pt>
  </dgm:ptLst>
  <dgm:cxnLst>
    <dgm:cxn modelId="{364E0D02-B9C3-497B-891C-16797E49F682}" srcId="{CA1EB79F-083A-436C-B6A8-026523CB9BA2}" destId="{0BB82AFC-467E-4944-8568-EF8A5497659D}" srcOrd="4" destOrd="0" parTransId="{6D233A8A-2014-4810-8B0E-56929D9F5A56}" sibTransId="{E5413F21-4857-45BE-AE29-6C9019688237}"/>
    <dgm:cxn modelId="{CA2A241B-B8C2-46FC-8608-EBF0FEA914F0}" srcId="{CA1EB79F-083A-436C-B6A8-026523CB9BA2}" destId="{9798946B-DE63-45FF-8077-9A7168F36F4F}" srcOrd="2" destOrd="0" parTransId="{A88BDDA3-64B9-41D3-89C5-B5CF776B7785}" sibTransId="{B4BC0EB8-EC99-4282-90D6-2EB57B3C8036}"/>
    <dgm:cxn modelId="{27BC9624-A26F-44D9-9F24-AC2DE8AFD944}" type="presOf" srcId="{5F93440C-BA9D-44E7-9400-A7201160BFCE}" destId="{F7EA7BC0-6E7D-4B1E-B23D-77EE4E4A4B52}" srcOrd="0" destOrd="0" presId="urn:microsoft.com/office/officeart/2005/8/layout/default"/>
    <dgm:cxn modelId="{B5663427-FE11-4FDA-B392-AFA77F8B8381}" type="presOf" srcId="{F571D8E4-044D-4274-8538-47A1CFCAF56B}" destId="{DD961A3D-60E8-438B-8914-A7F004311F13}" srcOrd="0" destOrd="0" presId="urn:microsoft.com/office/officeart/2005/8/layout/default"/>
    <dgm:cxn modelId="{11D25445-BBC3-4184-B101-75785651CAED}" type="presOf" srcId="{0BB82AFC-467E-4944-8568-EF8A5497659D}" destId="{424D43C6-F37D-421E-A0BD-F5ED514869FA}" srcOrd="0" destOrd="0" presId="urn:microsoft.com/office/officeart/2005/8/layout/default"/>
    <dgm:cxn modelId="{AA3C1046-A44D-4A64-8A28-3CFAA72153BB}" srcId="{CA1EB79F-083A-436C-B6A8-026523CB9BA2}" destId="{5F93440C-BA9D-44E7-9400-A7201160BFCE}" srcOrd="0" destOrd="0" parTransId="{05A785FD-D0E4-4C7E-BAD6-AA82B0B4DD2D}" sibTransId="{757C475D-F97A-4B7B-8C15-DB2A74957017}"/>
    <dgm:cxn modelId="{C398836A-E109-435B-9C8D-E32F1DB00C03}" srcId="{CA1EB79F-083A-436C-B6A8-026523CB9BA2}" destId="{F571D8E4-044D-4274-8538-47A1CFCAF56B}" srcOrd="3" destOrd="0" parTransId="{D1EC30FC-3ED3-486C-ABE8-3916844AACDB}" sibTransId="{68EF3C52-3056-421B-AC5F-5E1054DBDB31}"/>
    <dgm:cxn modelId="{E8294D8C-6F94-4A93-BB60-D09BC29160F9}" srcId="{CA1EB79F-083A-436C-B6A8-026523CB9BA2}" destId="{9D780E0D-C941-4C33-A406-6DDBA174BBEE}" srcOrd="1" destOrd="0" parTransId="{694079FA-A8FA-41FC-86CA-E959564F31FC}" sibTransId="{88D922D5-2A6E-4474-8294-AC3FF19D7A43}"/>
    <dgm:cxn modelId="{208FE8AD-5E40-47A4-A9A9-52A2C840F338}" type="presOf" srcId="{CA1EB79F-083A-436C-B6A8-026523CB9BA2}" destId="{514459D6-72A9-470E-BE6E-55F7ED3DD9E6}" srcOrd="0" destOrd="0" presId="urn:microsoft.com/office/officeart/2005/8/layout/default"/>
    <dgm:cxn modelId="{8073A0D3-3E9B-4AD4-B233-8C1413F973BA}" type="presOf" srcId="{9D780E0D-C941-4C33-A406-6DDBA174BBEE}" destId="{909B46D4-D642-44FE-8950-6C8BD3E81E68}" srcOrd="0" destOrd="0" presId="urn:microsoft.com/office/officeart/2005/8/layout/default"/>
    <dgm:cxn modelId="{3E279ADF-F7B2-4F51-AC22-5A45746D0229}" type="presOf" srcId="{9798946B-DE63-45FF-8077-9A7168F36F4F}" destId="{D7FC33FE-0AA7-4FFB-81EF-DBA1965CDD3A}" srcOrd="0" destOrd="0" presId="urn:microsoft.com/office/officeart/2005/8/layout/default"/>
    <dgm:cxn modelId="{802CEEB6-B31A-4C64-AE5F-35D2B8266BB6}" type="presParOf" srcId="{514459D6-72A9-470E-BE6E-55F7ED3DD9E6}" destId="{F7EA7BC0-6E7D-4B1E-B23D-77EE4E4A4B52}" srcOrd="0" destOrd="0" presId="urn:microsoft.com/office/officeart/2005/8/layout/default"/>
    <dgm:cxn modelId="{6A58B605-1B25-4FF9-9585-B086E6D6CCCB}" type="presParOf" srcId="{514459D6-72A9-470E-BE6E-55F7ED3DD9E6}" destId="{CDD86F10-52F0-4752-97C2-A69E917FEDB4}" srcOrd="1" destOrd="0" presId="urn:microsoft.com/office/officeart/2005/8/layout/default"/>
    <dgm:cxn modelId="{F8BE6152-4A94-4B11-89E4-EC6A2FCCE497}" type="presParOf" srcId="{514459D6-72A9-470E-BE6E-55F7ED3DD9E6}" destId="{909B46D4-D642-44FE-8950-6C8BD3E81E68}" srcOrd="2" destOrd="0" presId="urn:microsoft.com/office/officeart/2005/8/layout/default"/>
    <dgm:cxn modelId="{DE394820-A814-4D2B-9663-911C8E22C16F}" type="presParOf" srcId="{514459D6-72A9-470E-BE6E-55F7ED3DD9E6}" destId="{F400531E-A940-4CCE-B1A5-9D7476F45244}" srcOrd="3" destOrd="0" presId="urn:microsoft.com/office/officeart/2005/8/layout/default"/>
    <dgm:cxn modelId="{7C13F330-17E2-40E3-A9D1-3C00C9A2E590}" type="presParOf" srcId="{514459D6-72A9-470E-BE6E-55F7ED3DD9E6}" destId="{D7FC33FE-0AA7-4FFB-81EF-DBA1965CDD3A}" srcOrd="4" destOrd="0" presId="urn:microsoft.com/office/officeart/2005/8/layout/default"/>
    <dgm:cxn modelId="{ACBF7B88-C906-43F6-93EE-8D4189AE995C}" type="presParOf" srcId="{514459D6-72A9-470E-BE6E-55F7ED3DD9E6}" destId="{8EA618F2-C148-46FD-9C0E-865127B6E5BF}" srcOrd="5" destOrd="0" presId="urn:microsoft.com/office/officeart/2005/8/layout/default"/>
    <dgm:cxn modelId="{C3437088-F76F-4FE6-8358-E98E061B468C}" type="presParOf" srcId="{514459D6-72A9-470E-BE6E-55F7ED3DD9E6}" destId="{DD961A3D-60E8-438B-8914-A7F004311F13}" srcOrd="6" destOrd="0" presId="urn:microsoft.com/office/officeart/2005/8/layout/default"/>
    <dgm:cxn modelId="{3F0B9AE7-B8F3-40D7-AF76-F146883558C0}" type="presParOf" srcId="{514459D6-72A9-470E-BE6E-55F7ED3DD9E6}" destId="{BDAD2936-DB45-4A81-805A-0DC6DAFBDC0F}" srcOrd="7" destOrd="0" presId="urn:microsoft.com/office/officeart/2005/8/layout/default"/>
    <dgm:cxn modelId="{369AB454-FFB4-4A8C-BF92-FF6C4060125F}" type="presParOf" srcId="{514459D6-72A9-470E-BE6E-55F7ED3DD9E6}" destId="{424D43C6-F37D-421E-A0BD-F5ED514869F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60BF5-C6A2-4AAE-8518-65EB83846FC7}">
      <dsp:nvSpPr>
        <dsp:cNvPr id="0" name=""/>
        <dsp:cNvSpPr/>
      </dsp:nvSpPr>
      <dsp:spPr>
        <a:xfrm>
          <a:off x="61534" y="0"/>
          <a:ext cx="2639517" cy="263951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CFB18-F141-462D-B116-100B65977CCE}">
      <dsp:nvSpPr>
        <dsp:cNvPr id="0" name=""/>
        <dsp:cNvSpPr/>
      </dsp:nvSpPr>
      <dsp:spPr>
        <a:xfrm>
          <a:off x="42952" y="2580"/>
          <a:ext cx="263" cy="5279035"/>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350F9B-B3A1-425B-A895-CF5F49CAFE8C}">
      <dsp:nvSpPr>
        <dsp:cNvPr id="0" name=""/>
        <dsp:cNvSpPr/>
      </dsp:nvSpPr>
      <dsp:spPr>
        <a:xfrm>
          <a:off x="42952" y="2642098"/>
          <a:ext cx="2639517" cy="2639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Modern-day society is at present in an alteration phase from a fossil fuel-based economy to the clean energy alternatives required to minimize environmental pollution.</a:t>
          </a:r>
          <a:endParaRPr lang="en-IN" sz="1600" kern="1200" dirty="0">
            <a:solidFill>
              <a:schemeClr val="bg1"/>
            </a:solidFill>
          </a:endParaRPr>
        </a:p>
        <a:p>
          <a:pPr marL="0" lvl="0" indent="0" algn="l" defTabSz="711200">
            <a:lnSpc>
              <a:spcPct val="90000"/>
            </a:lnSpc>
            <a:spcBef>
              <a:spcPct val="0"/>
            </a:spcBef>
            <a:spcAft>
              <a:spcPct val="35000"/>
            </a:spcAft>
            <a:buNone/>
          </a:pPr>
          <a:endParaRPr lang="en-IN" sz="1600" kern="1200" dirty="0">
            <a:solidFill>
              <a:schemeClr val="bg1"/>
            </a:solidFill>
          </a:endParaRPr>
        </a:p>
      </dsp:txBody>
      <dsp:txXfrm>
        <a:off x="42952" y="2642098"/>
        <a:ext cx="2639517" cy="2639517"/>
      </dsp:txXfrm>
    </dsp:sp>
    <dsp:sp modelId="{4BC40A3B-BF25-4151-974B-BA1AAF65F845}">
      <dsp:nvSpPr>
        <dsp:cNvPr id="0" name=""/>
        <dsp:cNvSpPr/>
      </dsp:nvSpPr>
      <dsp:spPr>
        <a:xfrm>
          <a:off x="2683270" y="2580"/>
          <a:ext cx="2639517" cy="263951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9ABFC1-888E-43D5-9DCD-9E473A167DE0}">
      <dsp:nvSpPr>
        <dsp:cNvPr id="0" name=""/>
        <dsp:cNvSpPr/>
      </dsp:nvSpPr>
      <dsp:spPr>
        <a:xfrm>
          <a:off x="2683270" y="2580"/>
          <a:ext cx="263" cy="5279035"/>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E96258-452E-4734-8C54-7D9C026F0085}">
      <dsp:nvSpPr>
        <dsp:cNvPr id="0" name=""/>
        <dsp:cNvSpPr/>
      </dsp:nvSpPr>
      <dsp:spPr>
        <a:xfrm>
          <a:off x="2683270" y="2642098"/>
          <a:ext cx="2639517" cy="2639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Aluminum–air batteries produce electricity from the reaction of oxygen in the air with aluminum.</a:t>
          </a:r>
          <a:r>
            <a:rPr lang="en-US" sz="1600" b="0" i="0" kern="1200" dirty="0">
              <a:solidFill>
                <a:schemeClr val="bg1"/>
              </a:solidFill>
              <a:effectLst/>
              <a:latin typeface="Roboto" panose="02000000000000000000" pitchFamily="2" charset="0"/>
            </a:rPr>
            <a:t> They have one of the highest energy densities of all batteries, but they are not widely used because of problems with high anode cost and byproduct removal when using traditional electrolytes.</a:t>
          </a:r>
          <a:endParaRPr lang="en-IN" sz="1600" kern="1200" dirty="0">
            <a:solidFill>
              <a:schemeClr val="bg1"/>
            </a:solidFill>
          </a:endParaRPr>
        </a:p>
        <a:p>
          <a:pPr marL="0" lvl="0" indent="0" algn="l" defTabSz="711200">
            <a:lnSpc>
              <a:spcPct val="90000"/>
            </a:lnSpc>
            <a:spcBef>
              <a:spcPct val="0"/>
            </a:spcBef>
            <a:spcAft>
              <a:spcPct val="35000"/>
            </a:spcAft>
            <a:buNone/>
          </a:pPr>
          <a:endParaRPr lang="en-IN" sz="1600" kern="1200" dirty="0">
            <a:solidFill>
              <a:schemeClr val="bg1"/>
            </a:solidFill>
          </a:endParaRPr>
        </a:p>
      </dsp:txBody>
      <dsp:txXfrm>
        <a:off x="2683270" y="2642098"/>
        <a:ext cx="2639517" cy="2639517"/>
      </dsp:txXfrm>
    </dsp:sp>
    <dsp:sp modelId="{7595C4CE-13B5-4D5D-9A54-C690EAA292DD}">
      <dsp:nvSpPr>
        <dsp:cNvPr id="0" name=""/>
        <dsp:cNvSpPr/>
      </dsp:nvSpPr>
      <dsp:spPr>
        <a:xfrm>
          <a:off x="5323587" y="2580"/>
          <a:ext cx="2639517" cy="263951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73003-D2E0-4ED7-84B4-68DBECC59980}">
      <dsp:nvSpPr>
        <dsp:cNvPr id="0" name=""/>
        <dsp:cNvSpPr/>
      </dsp:nvSpPr>
      <dsp:spPr>
        <a:xfrm>
          <a:off x="5323587" y="2580"/>
          <a:ext cx="263" cy="5279035"/>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44CD55-79B3-4939-8178-A044530E8BD5}">
      <dsp:nvSpPr>
        <dsp:cNvPr id="0" name=""/>
        <dsp:cNvSpPr/>
      </dsp:nvSpPr>
      <dsp:spPr>
        <a:xfrm>
          <a:off x="5323587" y="2642098"/>
          <a:ext cx="2639517" cy="2639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It is also important to search for secure, well-grounded and efficient energy storage technologies with the capability to be used in large-scale applications.</a:t>
          </a:r>
          <a:endParaRPr lang="en-IN" sz="1600" kern="1200" dirty="0">
            <a:solidFill>
              <a:schemeClr val="bg1"/>
            </a:solidFill>
          </a:endParaRPr>
        </a:p>
        <a:p>
          <a:pPr marL="0" lvl="0" indent="0" algn="l" defTabSz="711200">
            <a:lnSpc>
              <a:spcPct val="90000"/>
            </a:lnSpc>
            <a:spcBef>
              <a:spcPct val="0"/>
            </a:spcBef>
            <a:spcAft>
              <a:spcPct val="35000"/>
            </a:spcAft>
            <a:buNone/>
          </a:pPr>
          <a:endParaRPr lang="en-IN" sz="1600" kern="1200" dirty="0">
            <a:solidFill>
              <a:schemeClr val="bg1"/>
            </a:solidFill>
          </a:endParaRPr>
        </a:p>
      </dsp:txBody>
      <dsp:txXfrm>
        <a:off x="5323587" y="2642098"/>
        <a:ext cx="2639517" cy="2639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303EF-2365-41F8-AD1C-05F10E63E180}">
      <dsp:nvSpPr>
        <dsp:cNvPr id="0" name=""/>
        <dsp:cNvSpPr/>
      </dsp:nvSpPr>
      <dsp:spPr>
        <a:xfrm>
          <a:off x="300701" y="0"/>
          <a:ext cx="2719948" cy="271994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6000" r="-26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9F586E-9DD4-47C8-B548-9364F821A70D}">
      <dsp:nvSpPr>
        <dsp:cNvPr id="0" name=""/>
        <dsp:cNvSpPr/>
      </dsp:nvSpPr>
      <dsp:spPr>
        <a:xfrm>
          <a:off x="300701" y="0"/>
          <a:ext cx="271" cy="5439896"/>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399D1F-CCC1-4939-8B18-F32B8DD7E06E}">
      <dsp:nvSpPr>
        <dsp:cNvPr id="0" name=""/>
        <dsp:cNvSpPr/>
      </dsp:nvSpPr>
      <dsp:spPr>
        <a:xfrm>
          <a:off x="300701" y="2719948"/>
          <a:ext cx="2719948" cy="2719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lumMod val="95000"/>
                </a:schemeClr>
              </a:solidFill>
            </a:rPr>
            <a:t>3D printing or additive manufacturing is the process of making three-dimensional solid objects from a digital file. </a:t>
          </a:r>
          <a:endParaRPr lang="en-IN" sz="1800" kern="1200" dirty="0">
            <a:solidFill>
              <a:schemeClr val="bg1">
                <a:lumMod val="95000"/>
              </a:schemeClr>
            </a:solidFill>
          </a:endParaRPr>
        </a:p>
        <a:p>
          <a:pPr marL="0" lvl="0" indent="0" algn="l" defTabSz="800100">
            <a:lnSpc>
              <a:spcPct val="90000"/>
            </a:lnSpc>
            <a:spcBef>
              <a:spcPct val="0"/>
            </a:spcBef>
            <a:spcAft>
              <a:spcPct val="35000"/>
            </a:spcAft>
            <a:buNone/>
          </a:pPr>
          <a:endParaRPr lang="en-IN" sz="1800" kern="1200" dirty="0"/>
        </a:p>
      </dsp:txBody>
      <dsp:txXfrm>
        <a:off x="300701" y="2719948"/>
        <a:ext cx="2719948" cy="2719948"/>
      </dsp:txXfrm>
    </dsp:sp>
    <dsp:sp modelId="{BA3F7018-D3EF-4599-98F2-664F669F2617}">
      <dsp:nvSpPr>
        <dsp:cNvPr id="0" name=""/>
        <dsp:cNvSpPr/>
      </dsp:nvSpPr>
      <dsp:spPr>
        <a:xfrm>
          <a:off x="3021525" y="0"/>
          <a:ext cx="2719948" cy="271994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17C5CF-CFBF-407D-8289-F4456F5C1C8F}">
      <dsp:nvSpPr>
        <dsp:cNvPr id="0" name=""/>
        <dsp:cNvSpPr/>
      </dsp:nvSpPr>
      <dsp:spPr>
        <a:xfrm>
          <a:off x="3021525" y="0"/>
          <a:ext cx="271" cy="5439896"/>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5F6D1A-64CD-4212-9443-FB5984FC2A39}">
      <dsp:nvSpPr>
        <dsp:cNvPr id="0" name=""/>
        <dsp:cNvSpPr/>
      </dsp:nvSpPr>
      <dsp:spPr>
        <a:xfrm>
          <a:off x="3021525" y="2719948"/>
          <a:ext cx="2719948" cy="2719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3D-printed batteries have appeared as a class of unique energy storage devices with excellent quality of microscale dimensions and ornamental diversity, which are essential to miniaturized and           customized  electronics</a:t>
          </a:r>
          <a:endParaRPr lang="en-IN" sz="1800" kern="1200" dirty="0">
            <a:solidFill>
              <a:schemeClr val="bg1"/>
            </a:solidFill>
          </a:endParaRPr>
        </a:p>
      </dsp:txBody>
      <dsp:txXfrm>
        <a:off x="3021525" y="2719948"/>
        <a:ext cx="2719948" cy="2719948"/>
      </dsp:txXfrm>
    </dsp:sp>
    <dsp:sp modelId="{FDC083C7-1999-416F-8236-EB8D5BE45275}">
      <dsp:nvSpPr>
        <dsp:cNvPr id="0" name=""/>
        <dsp:cNvSpPr/>
      </dsp:nvSpPr>
      <dsp:spPr>
        <a:xfrm>
          <a:off x="5742349" y="0"/>
          <a:ext cx="2719948" cy="27199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B13E7-1572-411A-9B02-5F778A717F74}">
      <dsp:nvSpPr>
        <dsp:cNvPr id="0" name=""/>
        <dsp:cNvSpPr/>
      </dsp:nvSpPr>
      <dsp:spPr>
        <a:xfrm>
          <a:off x="5742349" y="0"/>
          <a:ext cx="271" cy="5439896"/>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4F121F-CC1C-44DD-A7AB-858A7F56C37C}">
      <dsp:nvSpPr>
        <dsp:cNvPr id="0" name=""/>
        <dsp:cNvSpPr/>
      </dsp:nvSpPr>
      <dsp:spPr>
        <a:xfrm>
          <a:off x="5742349" y="2719948"/>
          <a:ext cx="2719948" cy="2719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An aluminum–air water-based battery offers an attractive combination of low cost, lightweight, ultrahigh energy density, and high specific capacity of 2.98 Ah/</a:t>
          </a:r>
          <a:r>
            <a:rPr lang="en-US" sz="1800" kern="1200" dirty="0" err="1">
              <a:solidFill>
                <a:schemeClr val="bg1"/>
              </a:solidFill>
            </a:rPr>
            <a:t>gAl.</a:t>
          </a:r>
          <a:endParaRPr lang="en-IN" sz="1800" kern="1200" dirty="0">
            <a:solidFill>
              <a:schemeClr val="bg1"/>
            </a:solidFill>
          </a:endParaRPr>
        </a:p>
        <a:p>
          <a:pPr marL="0" lvl="0" indent="0" algn="l" defTabSz="800100">
            <a:lnSpc>
              <a:spcPct val="90000"/>
            </a:lnSpc>
            <a:spcBef>
              <a:spcPct val="0"/>
            </a:spcBef>
            <a:spcAft>
              <a:spcPct val="35000"/>
            </a:spcAft>
            <a:buNone/>
          </a:pPr>
          <a:endParaRPr lang="en-IN" sz="1800" kern="1200" dirty="0"/>
        </a:p>
      </dsp:txBody>
      <dsp:txXfrm>
        <a:off x="5742349" y="2719948"/>
        <a:ext cx="2719948" cy="2719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79F8C-075A-4332-9870-3CE160657D2D}">
      <dsp:nvSpPr>
        <dsp:cNvPr id="0" name=""/>
        <dsp:cNvSpPr/>
      </dsp:nvSpPr>
      <dsp:spPr>
        <a:xfrm>
          <a:off x="2952810" y="1748061"/>
          <a:ext cx="2221862" cy="1922001"/>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Multimeter</a:t>
          </a:r>
          <a:endParaRPr lang="en-IN" sz="1900" kern="1200" dirty="0"/>
        </a:p>
      </dsp:txBody>
      <dsp:txXfrm>
        <a:off x="3321004" y="2066564"/>
        <a:ext cx="1485474" cy="1284995"/>
      </dsp:txXfrm>
    </dsp:sp>
    <dsp:sp modelId="{DA32F4E6-1E74-432B-91BF-6A6E4143A245}">
      <dsp:nvSpPr>
        <dsp:cNvPr id="0" name=""/>
        <dsp:cNvSpPr/>
      </dsp:nvSpPr>
      <dsp:spPr>
        <a:xfrm>
          <a:off x="4344123" y="828514"/>
          <a:ext cx="838302" cy="722308"/>
        </a:xfrm>
        <a:prstGeom prst="hexagon">
          <a:avLst>
            <a:gd name="adj" fmla="val 28900"/>
            <a:gd name="vf" fmla="val 115470"/>
          </a:avLst>
        </a:prstGeom>
        <a:gradFill rotWithShape="0">
          <a:gsLst>
            <a:gs pos="0">
              <a:schemeClr val="accent3">
                <a:tint val="40000"/>
                <a:hueOff val="0"/>
                <a:satOff val="0"/>
                <a:lumOff val="0"/>
                <a:alphaOff val="0"/>
                <a:tint val="96000"/>
                <a:lumMod val="100000"/>
              </a:schemeClr>
            </a:gs>
            <a:gs pos="78000">
              <a:schemeClr val="accent3">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8E3CED2-BE6E-4F9B-85F2-068E54AABA3F}">
      <dsp:nvSpPr>
        <dsp:cNvPr id="0" name=""/>
        <dsp:cNvSpPr/>
      </dsp:nvSpPr>
      <dsp:spPr>
        <a:xfrm>
          <a:off x="3157475" y="0"/>
          <a:ext cx="1820800" cy="1575206"/>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Aluminium Foil</a:t>
          </a:r>
        </a:p>
      </dsp:txBody>
      <dsp:txXfrm>
        <a:off x="3459220" y="261045"/>
        <a:ext cx="1217310" cy="1053116"/>
      </dsp:txXfrm>
    </dsp:sp>
    <dsp:sp modelId="{71A1C1E8-C891-4E3E-BC01-83DE3C948937}">
      <dsp:nvSpPr>
        <dsp:cNvPr id="0" name=""/>
        <dsp:cNvSpPr/>
      </dsp:nvSpPr>
      <dsp:spPr>
        <a:xfrm>
          <a:off x="5322487" y="2178846"/>
          <a:ext cx="838302" cy="722308"/>
        </a:xfrm>
        <a:prstGeom prst="hexagon">
          <a:avLst>
            <a:gd name="adj" fmla="val 28900"/>
            <a:gd name="vf" fmla="val 115470"/>
          </a:avLst>
        </a:prstGeom>
        <a:gradFill rotWithShape="0">
          <a:gsLst>
            <a:gs pos="0">
              <a:schemeClr val="accent3">
                <a:tint val="40000"/>
                <a:hueOff val="0"/>
                <a:satOff val="0"/>
                <a:lumOff val="0"/>
                <a:alphaOff val="0"/>
                <a:tint val="96000"/>
                <a:lumMod val="100000"/>
              </a:schemeClr>
            </a:gs>
            <a:gs pos="78000">
              <a:schemeClr val="accent3">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008AD3D-878D-4CBB-85BC-9159614E12A0}">
      <dsp:nvSpPr>
        <dsp:cNvPr id="0" name=""/>
        <dsp:cNvSpPr/>
      </dsp:nvSpPr>
      <dsp:spPr>
        <a:xfrm>
          <a:off x="4827361" y="968857"/>
          <a:ext cx="1820800" cy="1575206"/>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Copper </a:t>
          </a:r>
        </a:p>
        <a:p>
          <a:pPr marL="0" lvl="0" indent="0" algn="ctr" defTabSz="844550">
            <a:lnSpc>
              <a:spcPct val="90000"/>
            </a:lnSpc>
            <a:spcBef>
              <a:spcPct val="0"/>
            </a:spcBef>
            <a:spcAft>
              <a:spcPct val="35000"/>
            </a:spcAft>
            <a:buNone/>
          </a:pPr>
          <a:r>
            <a:rPr lang="en-US" sz="1900" kern="1200" dirty="0"/>
            <a:t>Wire</a:t>
          </a:r>
          <a:endParaRPr lang="en-IN" sz="1900" kern="1200" dirty="0"/>
        </a:p>
      </dsp:txBody>
      <dsp:txXfrm>
        <a:off x="5129106" y="1229902"/>
        <a:ext cx="1217310" cy="1053116"/>
      </dsp:txXfrm>
    </dsp:sp>
    <dsp:sp modelId="{767F8909-43C4-4921-A249-7B17320A4D8A}">
      <dsp:nvSpPr>
        <dsp:cNvPr id="0" name=""/>
        <dsp:cNvSpPr/>
      </dsp:nvSpPr>
      <dsp:spPr>
        <a:xfrm>
          <a:off x="4642852" y="3703117"/>
          <a:ext cx="838302" cy="722308"/>
        </a:xfrm>
        <a:prstGeom prst="hexagon">
          <a:avLst>
            <a:gd name="adj" fmla="val 28900"/>
            <a:gd name="vf" fmla="val 115470"/>
          </a:avLst>
        </a:prstGeom>
        <a:gradFill rotWithShape="0">
          <a:gsLst>
            <a:gs pos="0">
              <a:schemeClr val="accent3">
                <a:tint val="40000"/>
                <a:hueOff val="0"/>
                <a:satOff val="0"/>
                <a:lumOff val="0"/>
                <a:alphaOff val="0"/>
                <a:tint val="96000"/>
                <a:lumMod val="100000"/>
              </a:schemeClr>
            </a:gs>
            <a:gs pos="78000">
              <a:schemeClr val="accent3">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70F8DC3-D018-47D9-AC1C-8D5BB7AA2673}">
      <dsp:nvSpPr>
        <dsp:cNvPr id="0" name=""/>
        <dsp:cNvSpPr/>
      </dsp:nvSpPr>
      <dsp:spPr>
        <a:xfrm>
          <a:off x="4827361" y="2873519"/>
          <a:ext cx="1820800" cy="1575206"/>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Graphite Powder</a:t>
          </a:r>
        </a:p>
      </dsp:txBody>
      <dsp:txXfrm>
        <a:off x="5129106" y="3134564"/>
        <a:ext cx="1217310" cy="1053116"/>
      </dsp:txXfrm>
    </dsp:sp>
    <dsp:sp modelId="{A1C353EB-3629-428F-9243-A15D7E6A433E}">
      <dsp:nvSpPr>
        <dsp:cNvPr id="0" name=""/>
        <dsp:cNvSpPr/>
      </dsp:nvSpPr>
      <dsp:spPr>
        <a:xfrm>
          <a:off x="2956944" y="3861342"/>
          <a:ext cx="838302" cy="722308"/>
        </a:xfrm>
        <a:prstGeom prst="hexagon">
          <a:avLst>
            <a:gd name="adj" fmla="val 28900"/>
            <a:gd name="vf" fmla="val 115470"/>
          </a:avLst>
        </a:prstGeom>
        <a:gradFill rotWithShape="0">
          <a:gsLst>
            <a:gs pos="0">
              <a:schemeClr val="accent3">
                <a:tint val="40000"/>
                <a:hueOff val="0"/>
                <a:satOff val="0"/>
                <a:lumOff val="0"/>
                <a:alphaOff val="0"/>
                <a:tint val="96000"/>
                <a:lumMod val="100000"/>
              </a:schemeClr>
            </a:gs>
            <a:gs pos="78000">
              <a:schemeClr val="accent3">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E7AD0A34-A075-41AE-A6E1-71F74AEFFEEE}">
      <dsp:nvSpPr>
        <dsp:cNvPr id="0" name=""/>
        <dsp:cNvSpPr/>
      </dsp:nvSpPr>
      <dsp:spPr>
        <a:xfrm>
          <a:off x="3157475" y="3843460"/>
          <a:ext cx="1820800" cy="1575206"/>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Water,</a:t>
          </a:r>
        </a:p>
        <a:p>
          <a:pPr marL="0" lvl="0" indent="0" algn="ctr" defTabSz="844550">
            <a:lnSpc>
              <a:spcPct val="90000"/>
            </a:lnSpc>
            <a:spcBef>
              <a:spcPct val="0"/>
            </a:spcBef>
            <a:spcAft>
              <a:spcPct val="35000"/>
            </a:spcAft>
            <a:buNone/>
          </a:pPr>
          <a:r>
            <a:rPr lang="en-IN" sz="1900" kern="1200" dirty="0"/>
            <a:t>KOH</a:t>
          </a:r>
        </a:p>
      </dsp:txBody>
      <dsp:txXfrm>
        <a:off x="3459220" y="4104505"/>
        <a:ext cx="1217310" cy="1053116"/>
      </dsp:txXfrm>
    </dsp:sp>
    <dsp:sp modelId="{DB8C5309-FD97-47FE-913E-2A973BA9D0FF}">
      <dsp:nvSpPr>
        <dsp:cNvPr id="0" name=""/>
        <dsp:cNvSpPr/>
      </dsp:nvSpPr>
      <dsp:spPr>
        <a:xfrm>
          <a:off x="1962559" y="2511552"/>
          <a:ext cx="838302" cy="722308"/>
        </a:xfrm>
        <a:prstGeom prst="hexagon">
          <a:avLst>
            <a:gd name="adj" fmla="val 28900"/>
            <a:gd name="vf" fmla="val 115470"/>
          </a:avLst>
        </a:prstGeom>
        <a:gradFill rotWithShape="0">
          <a:gsLst>
            <a:gs pos="0">
              <a:schemeClr val="accent3">
                <a:tint val="40000"/>
                <a:hueOff val="0"/>
                <a:satOff val="0"/>
                <a:lumOff val="0"/>
                <a:alphaOff val="0"/>
                <a:tint val="96000"/>
                <a:lumMod val="100000"/>
              </a:schemeClr>
            </a:gs>
            <a:gs pos="78000">
              <a:schemeClr val="accent3">
                <a:tint val="40000"/>
                <a:hueOff val="0"/>
                <a:satOff val="0"/>
                <a:lumOff val="0"/>
                <a:alphaOff val="0"/>
                <a:shade val="94000"/>
                <a:lumMod val="9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1E7A423-F334-47B7-AB89-4158701E25DF}">
      <dsp:nvSpPr>
        <dsp:cNvPr id="0" name=""/>
        <dsp:cNvSpPr/>
      </dsp:nvSpPr>
      <dsp:spPr>
        <a:xfrm>
          <a:off x="1479837" y="2874602"/>
          <a:ext cx="1820800" cy="1575206"/>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Paper Towels</a:t>
          </a:r>
        </a:p>
      </dsp:txBody>
      <dsp:txXfrm>
        <a:off x="1781582" y="3135647"/>
        <a:ext cx="1217310" cy="1053116"/>
      </dsp:txXfrm>
    </dsp:sp>
    <dsp:sp modelId="{F20D4B5F-A932-4DD5-B242-B9DBA22DA180}">
      <dsp:nvSpPr>
        <dsp:cNvPr id="0" name=""/>
        <dsp:cNvSpPr/>
      </dsp:nvSpPr>
      <dsp:spPr>
        <a:xfrm>
          <a:off x="1479837" y="966690"/>
          <a:ext cx="1820800" cy="1575206"/>
        </a:xfrm>
        <a:prstGeom prst="hexagon">
          <a:avLst>
            <a:gd name="adj" fmla="val 28570"/>
            <a:gd name="vf" fmla="val 11547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IN" sz="1900" kern="1200" dirty="0"/>
            <a:t>Masking Tape</a:t>
          </a:r>
        </a:p>
      </dsp:txBody>
      <dsp:txXfrm>
        <a:off x="1781582" y="1227735"/>
        <a:ext cx="1217310" cy="10531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A7BC0-6E7D-4B1E-B23D-77EE4E4A4B52}">
      <dsp:nvSpPr>
        <dsp:cNvPr id="0" name=""/>
        <dsp:cNvSpPr/>
      </dsp:nvSpPr>
      <dsp:spPr>
        <a:xfrm>
          <a:off x="0" y="169367"/>
          <a:ext cx="2686347" cy="1611808"/>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Low environmental impact </a:t>
          </a:r>
          <a:endParaRPr lang="en-IN" sz="2900" kern="1200" dirty="0"/>
        </a:p>
      </dsp:txBody>
      <dsp:txXfrm>
        <a:off x="0" y="169367"/>
        <a:ext cx="2686347" cy="1611808"/>
      </dsp:txXfrm>
    </dsp:sp>
    <dsp:sp modelId="{909B46D4-D642-44FE-8950-6C8BD3E81E68}">
      <dsp:nvSpPr>
        <dsp:cNvPr id="0" name=""/>
        <dsp:cNvSpPr/>
      </dsp:nvSpPr>
      <dsp:spPr>
        <a:xfrm>
          <a:off x="2954982" y="194592"/>
          <a:ext cx="2686347" cy="1611808"/>
        </a:xfrm>
        <a:prstGeom prst="rect">
          <a:avLst/>
        </a:prstGeom>
        <a:gradFill rotWithShape="0">
          <a:gsLst>
            <a:gs pos="0">
              <a:schemeClr val="accent2">
                <a:hueOff val="-741071"/>
                <a:satOff val="3550"/>
                <a:lumOff val="3284"/>
                <a:alphaOff val="0"/>
                <a:tint val="96000"/>
                <a:lumMod val="100000"/>
              </a:schemeClr>
            </a:gs>
            <a:gs pos="78000">
              <a:schemeClr val="accent2">
                <a:hueOff val="-741071"/>
                <a:satOff val="3550"/>
                <a:lumOff val="3284"/>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Lighter weight </a:t>
          </a:r>
          <a:endParaRPr lang="en-IN" sz="2900" kern="1200" dirty="0"/>
        </a:p>
      </dsp:txBody>
      <dsp:txXfrm>
        <a:off x="2954982" y="194592"/>
        <a:ext cx="2686347" cy="1611808"/>
      </dsp:txXfrm>
    </dsp:sp>
    <dsp:sp modelId="{D7FC33FE-0AA7-4FFB-81EF-DBA1965CDD3A}">
      <dsp:nvSpPr>
        <dsp:cNvPr id="0" name=""/>
        <dsp:cNvSpPr/>
      </dsp:nvSpPr>
      <dsp:spPr>
        <a:xfrm>
          <a:off x="5909964" y="194592"/>
          <a:ext cx="2686347" cy="1611808"/>
        </a:xfrm>
        <a:prstGeom prst="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Cheaper</a:t>
          </a:r>
          <a:endParaRPr lang="en-IN" sz="2900" kern="1200" dirty="0"/>
        </a:p>
      </dsp:txBody>
      <dsp:txXfrm>
        <a:off x="5909964" y="194592"/>
        <a:ext cx="2686347" cy="1611808"/>
      </dsp:txXfrm>
    </dsp:sp>
    <dsp:sp modelId="{DD961A3D-60E8-438B-8914-A7F004311F13}">
      <dsp:nvSpPr>
        <dsp:cNvPr id="0" name=""/>
        <dsp:cNvSpPr/>
      </dsp:nvSpPr>
      <dsp:spPr>
        <a:xfrm>
          <a:off x="1477491" y="2075035"/>
          <a:ext cx="2686347" cy="1611808"/>
        </a:xfrm>
        <a:prstGeom prst="rect">
          <a:avLst/>
        </a:prstGeom>
        <a:gradFill rotWithShape="0">
          <a:gsLst>
            <a:gs pos="0">
              <a:schemeClr val="accent2">
                <a:hueOff val="-2223214"/>
                <a:satOff val="10650"/>
                <a:lumOff val="9853"/>
                <a:alphaOff val="0"/>
                <a:tint val="96000"/>
                <a:lumMod val="100000"/>
              </a:schemeClr>
            </a:gs>
            <a:gs pos="78000">
              <a:schemeClr val="accent2">
                <a:hueOff val="-2223214"/>
                <a:satOff val="10650"/>
                <a:lumOff val="9853"/>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Safety</a:t>
          </a:r>
        </a:p>
      </dsp:txBody>
      <dsp:txXfrm>
        <a:off x="1477491" y="2075035"/>
        <a:ext cx="2686347" cy="1611808"/>
      </dsp:txXfrm>
    </dsp:sp>
    <dsp:sp modelId="{424D43C6-F37D-421E-A0BD-F5ED514869FA}">
      <dsp:nvSpPr>
        <dsp:cNvPr id="0" name=""/>
        <dsp:cNvSpPr/>
      </dsp:nvSpPr>
      <dsp:spPr>
        <a:xfrm>
          <a:off x="4432473" y="2075035"/>
          <a:ext cx="2686347" cy="1611808"/>
        </a:xfrm>
        <a:prstGeom prst="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No need of external power</a:t>
          </a:r>
        </a:p>
      </dsp:txBody>
      <dsp:txXfrm>
        <a:off x="4432473" y="2075035"/>
        <a:ext cx="2686347" cy="1611808"/>
      </dsp:txXfrm>
    </dsp:sp>
  </dsp:spTree>
</dsp:drawing>
</file>

<file path=ppt/diagrams/layout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2963147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203080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61888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3016023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4238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2954605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3598315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128190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37631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67573-858A-4DBF-A79B-E6C9CD037AC1}" type="datetimeFigureOut">
              <a:rPr lang="en-IN" smtClean="0"/>
              <a:t>30-04-2022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3420584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B67573-858A-4DBF-A79B-E6C9CD037AC1}"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2360517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B67573-858A-4DBF-A79B-E6C9CD037AC1}" type="datetimeFigureOut">
              <a:rPr lang="en-IN" smtClean="0"/>
              <a:t>30-04-2022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398385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B67573-858A-4DBF-A79B-E6C9CD037AC1}" type="datetimeFigureOut">
              <a:rPr lang="en-IN" smtClean="0"/>
              <a:t>30-04-2022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147071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B67573-858A-4DBF-A79B-E6C9CD037AC1}" type="datetimeFigureOut">
              <a:rPr lang="en-IN" smtClean="0"/>
              <a:t>30-04-2022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1095024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B67573-858A-4DBF-A79B-E6C9CD037AC1}"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157787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B67573-858A-4DBF-A79B-E6C9CD037AC1}" type="datetimeFigureOut">
              <a:rPr lang="en-IN" smtClean="0"/>
              <a:t>30-04-2022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577DEC-2DF3-4016-8D90-C481595C7E98}" type="slidenum">
              <a:rPr lang="en-IN" smtClean="0"/>
              <a:t>‹#›</a:t>
            </a:fld>
            <a:endParaRPr lang="en-IN"/>
          </a:p>
        </p:txBody>
      </p:sp>
    </p:spTree>
    <p:extLst>
      <p:ext uri="{BB962C8B-B14F-4D97-AF65-F5344CB8AC3E}">
        <p14:creationId xmlns:p14="http://schemas.microsoft.com/office/powerpoint/2010/main" val="248752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s://www.australiansolarquotes.com.au/2014/12/05/lithium-ion-battery-cell-phones/"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extLst>
              <a:ext uri="{837473B0-CC2E-450A-ABE3-18F120FF3D39}">
                <a1611:picAttrSrcUrl xmlns:a1611="http://schemas.microsoft.com/office/drawing/2016/11/main" r:id="rId19"/>
              </a:ext>
            </a:extLst>
          </a:blip>
          <a:srcRect/>
          <a:stretch>
            <a:fillRect t="-17000" b="-17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B67573-858A-4DBF-A79B-E6C9CD037AC1}" type="datetimeFigureOut">
              <a:rPr lang="en-IN" smtClean="0"/>
              <a:t>30-04-2022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6577DEC-2DF3-4016-8D90-C481595C7E98}" type="slidenum">
              <a:rPr lang="en-IN" smtClean="0"/>
              <a:t>‹#›</a:t>
            </a:fld>
            <a:endParaRPr lang="en-IN"/>
          </a:p>
        </p:txBody>
      </p:sp>
    </p:spTree>
    <p:extLst>
      <p:ext uri="{BB962C8B-B14F-4D97-AF65-F5344CB8AC3E}">
        <p14:creationId xmlns:p14="http://schemas.microsoft.com/office/powerpoint/2010/main" val="312296965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Primary_cel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iencedirect.com/science/article/pii/S2542435120305183" TargetMode="External"/><Relationship Id="rId2" Type="http://schemas.openxmlformats.org/officeDocument/2006/relationships/hyperlink" Target="https://doi.org/10.1016/j.joule.2020.11.010" TargetMode="External"/><Relationship Id="rId1" Type="http://schemas.openxmlformats.org/officeDocument/2006/relationships/slideLayout" Target="../slideLayouts/slideLayout2.xml"/><Relationship Id="rId5" Type="http://schemas.openxmlformats.org/officeDocument/2006/relationships/hyperlink" Target="https://www.sciencedirect.com/science/article/pii/S246802571730081X" TargetMode="External"/><Relationship Id="rId4" Type="http://schemas.openxmlformats.org/officeDocument/2006/relationships/hyperlink" Target="https://doi.org/10.1016/j.gee.2017.06.006"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science/article/pii/S2352152X1931391X" TargetMode="External"/><Relationship Id="rId2" Type="http://schemas.openxmlformats.org/officeDocument/2006/relationships/hyperlink" Target="https://doi.org/10.1016/j.est.2020.101287"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45105485_Design_and_analysis_of_aluminumair_battery_system_%20for_electric_vehicles" TargetMode="External"/><Relationship Id="rId5" Type="http://schemas.openxmlformats.org/officeDocument/2006/relationships/hyperlink" Target="https://www.cei.washington.edu/wp-content/uploads/2018/12/Aluminum-air-battery.pdf" TargetMode="External"/><Relationship Id="rId4" Type="http://schemas.openxmlformats.org/officeDocument/2006/relationships/hyperlink" Target="https://www.sciencedirect.com/science/article/pii/S246802571730081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046C93-019D-497D-BC2F-28F318101284}"/>
              </a:ext>
            </a:extLst>
          </p:cNvPr>
          <p:cNvSpPr txBox="1"/>
          <p:nvPr/>
        </p:nvSpPr>
        <p:spPr>
          <a:xfrm>
            <a:off x="3209365" y="263543"/>
            <a:ext cx="6096000" cy="1167243"/>
          </a:xfrm>
          <a:prstGeom prst="rect">
            <a:avLst/>
          </a:prstGeom>
          <a:noFill/>
        </p:spPr>
        <p:txBody>
          <a:bodyPr wrap="square">
            <a:spAutoFit/>
          </a:bodyPr>
          <a:lstStyle/>
          <a:p>
            <a:pPr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DEPARTMENT OF MECHANICAL ENGINEERING </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   INDIAN INSTITUTE OF TECHNOLOGY (BHU) </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r>
              <a:rPr lang="en-IN" sz="1800" b="1" dirty="0">
                <a:effectLst/>
                <a:latin typeface="Times New Roman" panose="02020603050405020304" pitchFamily="18" charset="0"/>
                <a:ea typeface="Calibri" panose="020F0502020204030204" pitchFamily="34" charset="0"/>
              </a:rPr>
              <a:t>                             VARANASI – 221005 </a:t>
            </a:r>
            <a:endParaRPr lang="en-IN" dirty="0"/>
          </a:p>
        </p:txBody>
      </p:sp>
      <p:sp>
        <p:nvSpPr>
          <p:cNvPr id="9" name="TextBox 8">
            <a:extLst>
              <a:ext uri="{FF2B5EF4-FFF2-40B4-BE49-F238E27FC236}">
                <a16:creationId xmlns:a16="http://schemas.microsoft.com/office/drawing/2014/main" id="{5655F005-AB0C-49B2-BD58-384482416C0C}"/>
              </a:ext>
            </a:extLst>
          </p:cNvPr>
          <p:cNvSpPr txBox="1"/>
          <p:nvPr/>
        </p:nvSpPr>
        <p:spPr>
          <a:xfrm>
            <a:off x="4159625" y="1941426"/>
            <a:ext cx="6096000" cy="680186"/>
          </a:xfrm>
          <a:prstGeom prst="rect">
            <a:avLst/>
          </a:prstGeom>
          <a:noFill/>
        </p:spPr>
        <p:txBody>
          <a:bodyPr wrap="square">
            <a:spAutoFit/>
          </a:bodyPr>
          <a:lstStyle/>
          <a:p>
            <a:pPr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Mangal" panose="02040503050203030202" pitchFamily="18" charset="0"/>
              </a:rPr>
              <a:t> ME-291: EXPLORATORY PROJECT</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200" dirty="0">
                <a:effectLst/>
                <a:latin typeface="Calibri" panose="020F0502020204030204" pitchFamily="34" charset="0"/>
                <a:ea typeface="Calibri" panose="020F0502020204030204" pitchFamily="34" charset="0"/>
                <a:cs typeface="Mangal" panose="02040503050203030202" pitchFamily="18" charset="0"/>
              </a:rPr>
              <a:t> </a:t>
            </a:r>
            <a:endParaRPr lang="en-IN" dirty="0"/>
          </a:p>
        </p:txBody>
      </p:sp>
      <p:pic>
        <p:nvPicPr>
          <p:cNvPr id="10" name="Picture 9">
            <a:extLst>
              <a:ext uri="{FF2B5EF4-FFF2-40B4-BE49-F238E27FC236}">
                <a16:creationId xmlns:a16="http://schemas.microsoft.com/office/drawing/2014/main" id="{512FE687-478E-465E-8D97-EB6FDD3DF642}"/>
              </a:ext>
            </a:extLst>
          </p:cNvPr>
          <p:cNvPicPr>
            <a:picLocks noChangeAspect="1"/>
          </p:cNvPicPr>
          <p:nvPr/>
        </p:nvPicPr>
        <p:blipFill>
          <a:blip r:embed="rId2"/>
          <a:stretch>
            <a:fillRect/>
          </a:stretch>
        </p:blipFill>
        <p:spPr>
          <a:xfrm>
            <a:off x="4432908" y="2769595"/>
            <a:ext cx="3200677" cy="3237257"/>
          </a:xfrm>
          <a:prstGeom prst="rect">
            <a:avLst/>
          </a:prstGeom>
        </p:spPr>
      </p:pic>
    </p:spTree>
    <p:extLst>
      <p:ext uri="{BB962C8B-B14F-4D97-AF65-F5344CB8AC3E}">
        <p14:creationId xmlns:p14="http://schemas.microsoft.com/office/powerpoint/2010/main" val="343235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1444C-20DA-A219-D154-DEA4FA27B477}"/>
              </a:ext>
            </a:extLst>
          </p:cNvPr>
          <p:cNvSpPr>
            <a:spLocks noGrp="1"/>
          </p:cNvSpPr>
          <p:nvPr>
            <p:ph type="title"/>
          </p:nvPr>
        </p:nvSpPr>
        <p:spPr>
          <a:xfrm>
            <a:off x="2990898" y="160098"/>
            <a:ext cx="5723466" cy="856732"/>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IN" sz="36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rPr>
              <a:t>Advancements in technology</a:t>
            </a:r>
            <a:endParaRPr lang="en-IN" sz="360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60FC5A8D-CD7F-704F-399A-FFBBBF42F2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6830" y="2647730"/>
            <a:ext cx="4429662" cy="2494662"/>
          </a:xfrm>
          <a:prstGeom prst="rect">
            <a:avLst/>
          </a:prstGeom>
          <a:noFill/>
          <a:ln>
            <a:noFill/>
          </a:ln>
        </p:spPr>
      </p:pic>
      <p:sp>
        <p:nvSpPr>
          <p:cNvPr id="5" name="Oval 4">
            <a:extLst>
              <a:ext uri="{FF2B5EF4-FFF2-40B4-BE49-F238E27FC236}">
                <a16:creationId xmlns:a16="http://schemas.microsoft.com/office/drawing/2014/main" id="{B1416EAA-ECE2-5AD8-344E-523B55D1CC29}"/>
              </a:ext>
            </a:extLst>
          </p:cNvPr>
          <p:cNvSpPr/>
          <p:nvPr/>
        </p:nvSpPr>
        <p:spPr>
          <a:xfrm>
            <a:off x="497617" y="1012150"/>
            <a:ext cx="3029212" cy="20795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800" dirty="0">
                <a:solidFill>
                  <a:srgbClr val="050505"/>
                </a:solidFill>
                <a:effectLst/>
                <a:latin typeface="Calibri" panose="020F0502020204030204" pitchFamily="34" charset="0"/>
                <a:ea typeface="Calibri" panose="020F0502020204030204" pitchFamily="34" charset="0"/>
                <a:cs typeface="Calibri" panose="020F0502020204030204" pitchFamily="34" charset="0"/>
              </a:rPr>
              <a:t>Other methods involve pumping the liquid electrolyte out during storage and back in before use. </a:t>
            </a:r>
            <a:endParaRPr lang="en-IN" dirty="0"/>
          </a:p>
        </p:txBody>
      </p:sp>
      <p:sp>
        <p:nvSpPr>
          <p:cNvPr id="6" name="Oval 5">
            <a:extLst>
              <a:ext uri="{FF2B5EF4-FFF2-40B4-BE49-F238E27FC236}">
                <a16:creationId xmlns:a16="http://schemas.microsoft.com/office/drawing/2014/main" id="{247FDE4E-32C6-9571-D0DF-45C2591518B9}"/>
              </a:ext>
            </a:extLst>
          </p:cNvPr>
          <p:cNvSpPr/>
          <p:nvPr/>
        </p:nvSpPr>
        <p:spPr>
          <a:xfrm>
            <a:off x="7956492" y="1012150"/>
            <a:ext cx="3596017" cy="2343609"/>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800" dirty="0">
                <a:solidFill>
                  <a:srgbClr val="050505"/>
                </a:solidFill>
                <a:effectLst/>
                <a:latin typeface="Calibri" panose="020F0502020204030204" pitchFamily="34" charset="0"/>
                <a:ea typeface="Calibri" panose="020F0502020204030204" pitchFamily="34" charset="0"/>
                <a:cs typeface="Calibri" panose="020F0502020204030204" pitchFamily="34" charset="0"/>
              </a:rPr>
              <a:t>Because aluminium is hydrophilic (water-attracting) even after the electrolyte is drained out of the pack, the remaining electrolyte will cling to the aluminium electrode surfaces.</a:t>
            </a:r>
            <a:endParaRPr lang="en-IN" dirty="0"/>
          </a:p>
        </p:txBody>
      </p:sp>
      <p:sp>
        <p:nvSpPr>
          <p:cNvPr id="7" name="Oval 6">
            <a:extLst>
              <a:ext uri="{FF2B5EF4-FFF2-40B4-BE49-F238E27FC236}">
                <a16:creationId xmlns:a16="http://schemas.microsoft.com/office/drawing/2014/main" id="{83895A4F-E7EC-ECC6-92EA-2ABD637A3B0C}"/>
              </a:ext>
            </a:extLst>
          </p:cNvPr>
          <p:cNvSpPr/>
          <p:nvPr/>
        </p:nvSpPr>
        <p:spPr>
          <a:xfrm>
            <a:off x="8092051" y="4381131"/>
            <a:ext cx="3629455" cy="2379215"/>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IN" sz="1800" dirty="0">
                <a:solidFill>
                  <a:srgbClr val="050505"/>
                </a:solidFill>
                <a:effectLst/>
                <a:latin typeface="Calibri" panose="020F0502020204030204" pitchFamily="34" charset="0"/>
                <a:ea typeface="Calibri" panose="020F0502020204030204" pitchFamily="34" charset="0"/>
                <a:cs typeface="Calibri" panose="020F0502020204030204" pitchFamily="34" charset="0"/>
              </a:rPr>
              <a:t>The batteries have complex structures, so there are many corners for electrolyte to get caught in, which results in continued corrosion.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Oval 7">
            <a:extLst>
              <a:ext uri="{FF2B5EF4-FFF2-40B4-BE49-F238E27FC236}">
                <a16:creationId xmlns:a16="http://schemas.microsoft.com/office/drawing/2014/main" id="{AD10D6DB-0CFE-E611-D2E4-14226DC3C4BE}"/>
              </a:ext>
            </a:extLst>
          </p:cNvPr>
          <p:cNvSpPr/>
          <p:nvPr/>
        </p:nvSpPr>
        <p:spPr>
          <a:xfrm>
            <a:off x="362059" y="4880919"/>
            <a:ext cx="3386713" cy="197708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rgbClr val="050505"/>
                </a:solidFill>
                <a:effectLst/>
                <a:latin typeface="Calibri" panose="020F0502020204030204" pitchFamily="34" charset="0"/>
                <a:ea typeface="Calibri" panose="020F0502020204030204" pitchFamily="34" charset="0"/>
                <a:cs typeface="Calibri" panose="020F0502020204030204" pitchFamily="34" charset="0"/>
              </a:rPr>
              <a:t>These methods still enable significant corrosion and can clog plumbing systems in the battery pack</a:t>
            </a:r>
            <a:endParaRPr lang="en-IN" dirty="0"/>
          </a:p>
        </p:txBody>
      </p:sp>
      <p:sp>
        <p:nvSpPr>
          <p:cNvPr id="9" name="Arrow: Right 8">
            <a:extLst>
              <a:ext uri="{FF2B5EF4-FFF2-40B4-BE49-F238E27FC236}">
                <a16:creationId xmlns:a16="http://schemas.microsoft.com/office/drawing/2014/main" id="{9842E902-AC0E-1F07-CBFF-7251BE68920A}"/>
              </a:ext>
            </a:extLst>
          </p:cNvPr>
          <p:cNvSpPr/>
          <p:nvPr/>
        </p:nvSpPr>
        <p:spPr>
          <a:xfrm>
            <a:off x="4685218" y="1529516"/>
            <a:ext cx="2112885" cy="656947"/>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46BC8438-6D11-72A9-583B-9753407EAE31}"/>
              </a:ext>
            </a:extLst>
          </p:cNvPr>
          <p:cNvSpPr/>
          <p:nvPr/>
        </p:nvSpPr>
        <p:spPr>
          <a:xfrm>
            <a:off x="9658905" y="3355759"/>
            <a:ext cx="523782" cy="852257"/>
          </a:xfrm>
          <a:prstGeom prst="down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87A96AB1-47C5-50D2-2FFF-798F3CB26F2A}"/>
              </a:ext>
            </a:extLst>
          </p:cNvPr>
          <p:cNvSpPr/>
          <p:nvPr/>
        </p:nvSpPr>
        <p:spPr>
          <a:xfrm>
            <a:off x="4840577" y="5914782"/>
            <a:ext cx="2024109" cy="630315"/>
          </a:xfrm>
          <a:prstGeom prst="lef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3" name="Rectangle 2"/>
          <p:cNvSpPr/>
          <p:nvPr/>
        </p:nvSpPr>
        <p:spPr>
          <a:xfrm>
            <a:off x="3181680" y="6482161"/>
            <a:ext cx="5687776" cy="307777"/>
          </a:xfrm>
          <a:prstGeom prst="rect">
            <a:avLst/>
          </a:prstGeom>
          <a:noFill/>
        </p:spPr>
        <p:txBody>
          <a:bodyPr wrap="none" lIns="91440" tIns="45720" rIns="91440" bIns="45720">
            <a:spAutoFit/>
          </a:bodyPr>
          <a:lstStyle/>
          <a:p>
            <a:pPr algn="ctr"/>
            <a:r>
              <a:rPr lang="en-US" sz="1400" dirty="0">
                <a:ln w="0"/>
                <a:solidFill>
                  <a:srgbClr val="00B0F0"/>
                </a:solidFill>
                <a:effectLst>
                  <a:outerShdw blurRad="38100" dist="19050" dir="2700000" algn="tl" rotWithShape="0">
                    <a:schemeClr val="dk1">
                      <a:alpha val="40000"/>
                    </a:schemeClr>
                  </a:outerShdw>
                </a:effectLst>
              </a:rPr>
              <a:t>https://news.mit.edu/2018/metal-air-batteries-extending-life-1108</a:t>
            </a:r>
            <a:endParaRPr lang="en-US" sz="1400" b="0" cap="none" spc="0" dirty="0">
              <a:ln w="0"/>
              <a:solidFill>
                <a:srgbClr val="00B0F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411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CD15-E37C-66C6-3A0C-445AE2AF669C}"/>
              </a:ext>
            </a:extLst>
          </p:cNvPr>
          <p:cNvSpPr>
            <a:spLocks noGrp="1"/>
          </p:cNvSpPr>
          <p:nvPr>
            <p:ph type="title"/>
          </p:nvPr>
        </p:nvSpPr>
        <p:spPr>
          <a:xfrm>
            <a:off x="2629702" y="454173"/>
            <a:ext cx="6168309" cy="72493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n-IN" sz="44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rPr>
              <a:t>Advancements in technology</a:t>
            </a:r>
            <a:endParaRPr lang="en-IN" dirty="0">
              <a:ln w="0"/>
              <a:solidFill>
                <a:schemeClr val="tx1"/>
              </a:solidFill>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6AB20EBD-19E6-5F6D-087C-7188F54C9833}"/>
              </a:ext>
            </a:extLst>
          </p:cNvPr>
          <p:cNvSpPr>
            <a:spLocks noGrp="1"/>
          </p:cNvSpPr>
          <p:nvPr>
            <p:ph idx="1"/>
          </p:nvPr>
        </p:nvSpPr>
        <p:spPr/>
        <p:txBody>
          <a:bodyPr/>
          <a:lstStyle/>
          <a:p>
            <a:pPr algn="just">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demonstrate the ability of aluminium to repel oil underwater, the researchers plunged this sample of aluminium into a beaker containing a layer of oil floating on water. When the sample enters the water layer, all the oil that clung to the surface on the way down quickly falls away, showing its property of underwater oleophobicity</a:t>
            </a:r>
          </a:p>
          <a:p>
            <a:pPr>
              <a:lnSpc>
                <a:spcPts val="2100"/>
              </a:lnSpc>
              <a:spcBef>
                <a:spcPts val="1500"/>
              </a:spcBef>
              <a:spcAft>
                <a:spcPts val="2250"/>
              </a:spcAft>
            </a:pPr>
            <a:r>
              <a:rPr lang="en-IN" sz="1800" dirty="0">
                <a:solidFill>
                  <a:schemeClr val="bg1"/>
                </a:solidFill>
                <a:effectLst/>
                <a:latin typeface="Calibri" panose="020F0502020204030204" pitchFamily="34" charset="0"/>
                <a:ea typeface="Times New Roman" panose="02020603050405020304" pitchFamily="18" charset="0"/>
              </a:rPr>
              <a:t>A key to the new system is a thin membrane placed between the battery electrodes. When the battery is in use, both sides of the membrane are filled with a liquid electrolyte, but when the battery is put on standby, oil is pumped into the side closest to the aluminium electrode, which protects the aluminium surface from the electrolyte on the other side of the membrane.</a:t>
            </a:r>
            <a:endParaRPr lang="en-IN" sz="1800" dirty="0">
              <a:solidFill>
                <a:schemeClr val="bg1"/>
              </a:solidFill>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140490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2B31F-BE60-FF26-CC4C-4E403DE17318}"/>
              </a:ext>
            </a:extLst>
          </p:cNvPr>
          <p:cNvSpPr>
            <a:spLocks noGrp="1"/>
          </p:cNvSpPr>
          <p:nvPr>
            <p:ph type="title"/>
          </p:nvPr>
        </p:nvSpPr>
        <p:spPr>
          <a:xfrm>
            <a:off x="1468166" y="399535"/>
            <a:ext cx="8596668" cy="81915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IN" sz="3200" dirty="0">
                <a:ln w="0"/>
                <a:solidFill>
                  <a:schemeClr val="tx1"/>
                </a:solidFill>
                <a:effectLst>
                  <a:outerShdw blurRad="38100" dist="19050" dir="2700000" algn="tl" rotWithShape="0">
                    <a:schemeClr val="dk1">
                      <a:alpha val="40000"/>
                    </a:schemeClr>
                  </a:outerShdw>
                </a:effectLst>
              </a:rPr>
              <a:t>Evolution of Aluminium air battery with time</a:t>
            </a:r>
          </a:p>
        </p:txBody>
      </p:sp>
      <p:pic>
        <p:nvPicPr>
          <p:cNvPr id="4" name="Picture 3">
            <a:extLst>
              <a:ext uri="{FF2B5EF4-FFF2-40B4-BE49-F238E27FC236}">
                <a16:creationId xmlns:a16="http://schemas.microsoft.com/office/drawing/2014/main" id="{7109E53E-F6D7-C2E4-7FC6-347C0B412ED3}"/>
              </a:ext>
            </a:extLst>
          </p:cNvPr>
          <p:cNvPicPr>
            <a:picLocks noChangeAspect="1"/>
          </p:cNvPicPr>
          <p:nvPr/>
        </p:nvPicPr>
        <p:blipFill>
          <a:blip r:embed="rId2"/>
          <a:stretch>
            <a:fillRect/>
          </a:stretch>
        </p:blipFill>
        <p:spPr>
          <a:xfrm>
            <a:off x="1801011" y="1251207"/>
            <a:ext cx="7930977" cy="529901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3" name="Rectangle 2"/>
          <p:cNvSpPr/>
          <p:nvPr/>
        </p:nvSpPr>
        <p:spPr>
          <a:xfrm>
            <a:off x="2582061" y="6550223"/>
            <a:ext cx="6096000" cy="307777"/>
          </a:xfrm>
          <a:prstGeom prst="rect">
            <a:avLst/>
          </a:prstGeom>
        </p:spPr>
        <p:txBody>
          <a:bodyPr>
            <a:spAutoFit/>
          </a:bodyPr>
          <a:lstStyle/>
          <a:p>
            <a:r>
              <a:rPr lang="en-IN" sz="1400" dirty="0">
                <a:solidFill>
                  <a:srgbClr val="00B0F0"/>
                </a:solidFill>
              </a:rPr>
              <a:t>https://www.sciencedirect.com/science/article/pii/S246802571730081X</a:t>
            </a:r>
          </a:p>
        </p:txBody>
      </p:sp>
    </p:spTree>
    <p:extLst>
      <p:ext uri="{BB962C8B-B14F-4D97-AF65-F5344CB8AC3E}">
        <p14:creationId xmlns:p14="http://schemas.microsoft.com/office/powerpoint/2010/main" val="425569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6BE4-6129-3BFB-77FE-E4DF8D4BC1DB}"/>
              </a:ext>
            </a:extLst>
          </p:cNvPr>
          <p:cNvSpPr>
            <a:spLocks noGrp="1"/>
          </p:cNvSpPr>
          <p:nvPr>
            <p:ph type="title"/>
          </p:nvPr>
        </p:nvSpPr>
        <p:spPr>
          <a:xfrm>
            <a:off x="838200" y="324002"/>
            <a:ext cx="9961834" cy="71407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IN" sz="32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Times New Roman" panose="02020603050405020304" pitchFamily="18" charset="0"/>
              </a:rPr>
              <a:t> Comparison of properties of various metal air   batteries:-</a:t>
            </a:r>
            <a:endParaRPr lang="en-IN" sz="3200" dirty="0">
              <a:ln w="0"/>
              <a:solidFill>
                <a:schemeClr val="tx1"/>
              </a:solidFill>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1CB3018F-4897-0907-8021-6A3438E6128E}"/>
              </a:ext>
            </a:extLst>
          </p:cNvPr>
          <p:cNvSpPr>
            <a:spLocks noGrp="1"/>
          </p:cNvSpPr>
          <p:nvPr>
            <p:ph idx="1"/>
          </p:nvPr>
        </p:nvSpPr>
        <p:spPr>
          <a:xfrm>
            <a:off x="838200" y="1402672"/>
            <a:ext cx="10515600" cy="4774291"/>
          </a:xfrm>
        </p:spPr>
        <p:txBody>
          <a:bodyPr/>
          <a:lstStyle/>
          <a:p>
            <a:pPr marL="0" indent="0">
              <a:buNone/>
            </a:pPr>
            <a:r>
              <a:rPr lang="en-IN" sz="2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Parameter of various metal air batteries are as follows: -</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3B6CFD74-3E3F-67D6-A14B-909FEDA6DBB4}"/>
              </a:ext>
            </a:extLst>
          </p:cNvPr>
          <p:cNvGraphicFramePr>
            <a:graphicFrameLocks noGrp="1"/>
          </p:cNvGraphicFramePr>
          <p:nvPr/>
        </p:nvGraphicFramePr>
        <p:xfrm>
          <a:off x="838200" y="1991084"/>
          <a:ext cx="8873970" cy="3999448"/>
        </p:xfrm>
        <a:graphic>
          <a:graphicData uri="http://schemas.openxmlformats.org/drawingml/2006/table">
            <a:tbl>
              <a:tblPr firstRow="1" bandRow="1">
                <a:tableStyleId>{7DF18680-E054-41AD-8BC1-D1AEF772440D}</a:tableStyleId>
              </a:tblPr>
              <a:tblGrid>
                <a:gridCol w="1774794">
                  <a:extLst>
                    <a:ext uri="{9D8B030D-6E8A-4147-A177-3AD203B41FA5}">
                      <a16:colId xmlns:a16="http://schemas.microsoft.com/office/drawing/2014/main" val="2319001733"/>
                    </a:ext>
                  </a:extLst>
                </a:gridCol>
                <a:gridCol w="1774794">
                  <a:extLst>
                    <a:ext uri="{9D8B030D-6E8A-4147-A177-3AD203B41FA5}">
                      <a16:colId xmlns:a16="http://schemas.microsoft.com/office/drawing/2014/main" val="831059322"/>
                    </a:ext>
                  </a:extLst>
                </a:gridCol>
                <a:gridCol w="1774794">
                  <a:extLst>
                    <a:ext uri="{9D8B030D-6E8A-4147-A177-3AD203B41FA5}">
                      <a16:colId xmlns:a16="http://schemas.microsoft.com/office/drawing/2014/main" val="617972183"/>
                    </a:ext>
                  </a:extLst>
                </a:gridCol>
                <a:gridCol w="1774794">
                  <a:extLst>
                    <a:ext uri="{9D8B030D-6E8A-4147-A177-3AD203B41FA5}">
                      <a16:colId xmlns:a16="http://schemas.microsoft.com/office/drawing/2014/main" val="3957507605"/>
                    </a:ext>
                  </a:extLst>
                </a:gridCol>
                <a:gridCol w="1774794">
                  <a:extLst>
                    <a:ext uri="{9D8B030D-6E8A-4147-A177-3AD203B41FA5}">
                      <a16:colId xmlns:a16="http://schemas.microsoft.com/office/drawing/2014/main" val="1335270834"/>
                    </a:ext>
                  </a:extLst>
                </a:gridCol>
              </a:tblGrid>
              <a:tr h="1562388">
                <a:tc>
                  <a:txBody>
                    <a:bodyPr/>
                    <a:lstStyle/>
                    <a:p>
                      <a:r>
                        <a:rPr lang="en-IN" dirty="0"/>
                        <a:t>Batteries</a:t>
                      </a:r>
                    </a:p>
                  </a:txBody>
                  <a:tcPr/>
                </a:tc>
                <a:tc>
                  <a:txBody>
                    <a:bodyPr/>
                    <a:lstStyle/>
                    <a:p>
                      <a:r>
                        <a:rPr lang="en-IN" sz="1800" b="1" kern="1200" dirty="0">
                          <a:solidFill>
                            <a:schemeClr val="lt1"/>
                          </a:solidFill>
                          <a:effectLst/>
                          <a:latin typeface="+mn-lt"/>
                          <a:ea typeface="+mn-ea"/>
                          <a:cs typeface="+mn-cs"/>
                        </a:rPr>
                        <a:t>Theoretical Voltage (V)</a:t>
                      </a:r>
                      <a:endParaRPr lang="en-IN" dirty="0"/>
                    </a:p>
                  </a:txBody>
                  <a:tcPr/>
                </a:tc>
                <a:tc>
                  <a:txBody>
                    <a:bodyPr/>
                    <a:lstStyle/>
                    <a:p>
                      <a:pPr>
                        <a:lnSpc>
                          <a:spcPts val="2025"/>
                        </a:lnSpc>
                        <a:spcAft>
                          <a:spcPts val="800"/>
                        </a:spcAft>
                      </a:pPr>
                      <a:r>
                        <a:rPr lang="en-IN" sz="1800" b="1" kern="1200" dirty="0">
                          <a:solidFill>
                            <a:schemeClr val="lt1"/>
                          </a:solidFill>
                          <a:effectLst/>
                          <a:latin typeface="+mn-lt"/>
                          <a:ea typeface="+mn-ea"/>
                          <a:cs typeface="+mn-cs"/>
                        </a:rPr>
                        <a:t>Theoretical specific capacity (Ah Kg</a:t>
                      </a:r>
                      <a:r>
                        <a:rPr lang="en-IN" sz="1800" b="1" kern="1200" baseline="30000" dirty="0">
                          <a:solidFill>
                            <a:schemeClr val="lt1"/>
                          </a:solidFill>
                          <a:effectLst/>
                          <a:latin typeface="+mn-lt"/>
                          <a:ea typeface="+mn-ea"/>
                          <a:cs typeface="+mn-cs"/>
                        </a:rPr>
                        <a:t>−1</a:t>
                      </a:r>
                      <a:r>
                        <a:rPr lang="en-IN" sz="1800" b="1" kern="1200" dirty="0">
                          <a:solidFill>
                            <a:schemeClr val="lt1"/>
                          </a:solidFill>
                          <a:effectLst/>
                          <a:latin typeface="+mn-lt"/>
                          <a:ea typeface="+mn-ea"/>
                          <a:cs typeface="+mn-cs"/>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200" dirty="0">
                          <a:solidFill>
                            <a:schemeClr val="lt1"/>
                          </a:solidFill>
                          <a:effectLst/>
                          <a:latin typeface="+mn-lt"/>
                          <a:ea typeface="+mn-ea"/>
                          <a:cs typeface="+mn-cs"/>
                        </a:rPr>
                        <a:t>Theoretical energy density (kWh kg</a:t>
                      </a:r>
                      <a:r>
                        <a:rPr lang="en-IN" sz="1800" b="1" kern="1200" baseline="30000" dirty="0">
                          <a:solidFill>
                            <a:schemeClr val="lt1"/>
                          </a:solidFill>
                          <a:effectLst/>
                          <a:latin typeface="+mn-lt"/>
                          <a:ea typeface="+mn-ea"/>
                          <a:cs typeface="+mn-cs"/>
                        </a:rPr>
                        <a:t>−1</a:t>
                      </a:r>
                      <a:r>
                        <a:rPr lang="en-IN" sz="1800" b="1" kern="1200" dirty="0">
                          <a:solidFill>
                            <a:schemeClr val="lt1"/>
                          </a:solidFill>
                          <a:effectLst/>
                          <a:latin typeface="+mn-lt"/>
                          <a:ea typeface="+mn-ea"/>
                          <a:cs typeface="+mn-cs"/>
                        </a:rPr>
                        <a:t>)</a:t>
                      </a:r>
                      <a:endParaRPr lang="en-IN" dirty="0"/>
                    </a:p>
                  </a:txBody>
                  <a:tcPr/>
                </a:tc>
                <a:tc>
                  <a:txBody>
                    <a:bodyPr/>
                    <a:lstStyle/>
                    <a:p>
                      <a:r>
                        <a:rPr lang="en-IN" sz="1800" b="1" kern="1200" dirty="0">
                          <a:solidFill>
                            <a:schemeClr val="lt1"/>
                          </a:solidFill>
                          <a:effectLst/>
                          <a:latin typeface="+mn-lt"/>
                          <a:ea typeface="+mn-ea"/>
                          <a:cs typeface="+mn-cs"/>
                        </a:rPr>
                        <a:t>Practical operating voltage (V)</a:t>
                      </a:r>
                      <a:endParaRPr lang="en-IN" dirty="0"/>
                    </a:p>
                  </a:txBody>
                  <a:tcPr/>
                </a:tc>
                <a:extLst>
                  <a:ext uri="{0D108BD9-81ED-4DB2-BD59-A6C34878D82A}">
                    <a16:rowId xmlns:a16="http://schemas.microsoft.com/office/drawing/2014/main" val="1701165524"/>
                  </a:ext>
                </a:extLst>
              </a:tr>
              <a:tr h="487412">
                <a:tc>
                  <a:txBody>
                    <a:bodyPr/>
                    <a:lstStyle/>
                    <a:p>
                      <a:r>
                        <a:rPr lang="en-IN" sz="1800" kern="1200" dirty="0">
                          <a:solidFill>
                            <a:schemeClr val="dk1"/>
                          </a:solidFill>
                          <a:effectLst/>
                          <a:latin typeface="+mn-lt"/>
                          <a:ea typeface="+mn-ea"/>
                          <a:cs typeface="+mn-cs"/>
                        </a:rPr>
                        <a:t>Li–air</a:t>
                      </a:r>
                      <a:endParaRPr lang="en-IN" dirty="0"/>
                    </a:p>
                  </a:txBody>
                  <a:tcPr/>
                </a:tc>
                <a:tc>
                  <a:txBody>
                    <a:bodyPr/>
                    <a:lstStyle/>
                    <a:p>
                      <a:r>
                        <a:rPr lang="en-IN" dirty="0"/>
                        <a:t>3.4</a:t>
                      </a:r>
                    </a:p>
                  </a:txBody>
                  <a:tcPr/>
                </a:tc>
                <a:tc>
                  <a:txBody>
                    <a:bodyPr/>
                    <a:lstStyle/>
                    <a:p>
                      <a:r>
                        <a:rPr lang="en-IN" dirty="0"/>
                        <a:t>1170</a:t>
                      </a:r>
                    </a:p>
                  </a:txBody>
                  <a:tcPr/>
                </a:tc>
                <a:tc>
                  <a:txBody>
                    <a:bodyPr/>
                    <a:lstStyle/>
                    <a:p>
                      <a:r>
                        <a:rPr lang="en-IN" dirty="0"/>
                        <a:t>13.0</a:t>
                      </a:r>
                    </a:p>
                  </a:txBody>
                  <a:tcPr/>
                </a:tc>
                <a:tc>
                  <a:txBody>
                    <a:bodyPr/>
                    <a:lstStyle/>
                    <a:p>
                      <a:r>
                        <a:rPr lang="en-IN" dirty="0"/>
                        <a:t>2.4</a:t>
                      </a:r>
                    </a:p>
                  </a:txBody>
                  <a:tcPr/>
                </a:tc>
                <a:extLst>
                  <a:ext uri="{0D108BD9-81ED-4DB2-BD59-A6C34878D82A}">
                    <a16:rowId xmlns:a16="http://schemas.microsoft.com/office/drawing/2014/main" val="618821851"/>
                  </a:ext>
                </a:extLst>
              </a:tr>
              <a:tr h="487412">
                <a:tc>
                  <a:txBody>
                    <a:bodyPr/>
                    <a:lstStyle/>
                    <a:p>
                      <a:r>
                        <a:rPr lang="en-IN" sz="1800" kern="1200" dirty="0">
                          <a:solidFill>
                            <a:schemeClr val="dk1"/>
                          </a:solidFill>
                          <a:effectLst/>
                          <a:latin typeface="+mn-lt"/>
                          <a:ea typeface="+mn-ea"/>
                          <a:cs typeface="+mn-cs"/>
                        </a:rPr>
                        <a:t>Zn-air</a:t>
                      </a:r>
                      <a:endParaRPr lang="en-IN" dirty="0"/>
                    </a:p>
                  </a:txBody>
                  <a:tcPr/>
                </a:tc>
                <a:tc>
                  <a:txBody>
                    <a:bodyPr/>
                    <a:lstStyle/>
                    <a:p>
                      <a:r>
                        <a:rPr lang="en-IN" dirty="0"/>
                        <a:t>1.6</a:t>
                      </a:r>
                    </a:p>
                  </a:txBody>
                  <a:tcPr/>
                </a:tc>
                <a:tc>
                  <a:txBody>
                    <a:bodyPr/>
                    <a:lstStyle/>
                    <a:p>
                      <a:r>
                        <a:rPr lang="en-IN" dirty="0"/>
                        <a:t>958</a:t>
                      </a:r>
                    </a:p>
                  </a:txBody>
                  <a:tcPr/>
                </a:tc>
                <a:tc>
                  <a:txBody>
                    <a:bodyPr/>
                    <a:lstStyle/>
                    <a:p>
                      <a:r>
                        <a:rPr lang="en-IN" dirty="0"/>
                        <a:t>1.3</a:t>
                      </a:r>
                    </a:p>
                  </a:txBody>
                  <a:tcPr/>
                </a:tc>
                <a:tc>
                  <a:txBody>
                    <a:bodyPr/>
                    <a:lstStyle/>
                    <a:p>
                      <a:r>
                        <a:rPr lang="en-IN" dirty="0"/>
                        <a:t>1.0-1.2</a:t>
                      </a:r>
                    </a:p>
                  </a:txBody>
                  <a:tcPr/>
                </a:tc>
                <a:extLst>
                  <a:ext uri="{0D108BD9-81ED-4DB2-BD59-A6C34878D82A}">
                    <a16:rowId xmlns:a16="http://schemas.microsoft.com/office/drawing/2014/main" val="2886082572"/>
                  </a:ext>
                </a:extLst>
              </a:tr>
              <a:tr h="487412">
                <a:tc>
                  <a:txBody>
                    <a:bodyPr/>
                    <a:lstStyle/>
                    <a:p>
                      <a:r>
                        <a:rPr lang="en-IN" sz="1800" kern="1200" dirty="0">
                          <a:solidFill>
                            <a:schemeClr val="dk1"/>
                          </a:solidFill>
                          <a:effectLst/>
                          <a:latin typeface="+mn-lt"/>
                          <a:ea typeface="+mn-ea"/>
                          <a:cs typeface="+mn-cs"/>
                        </a:rPr>
                        <a:t>Mg-air</a:t>
                      </a:r>
                      <a:endParaRPr lang="en-IN" dirty="0"/>
                    </a:p>
                  </a:txBody>
                  <a:tcPr/>
                </a:tc>
                <a:tc>
                  <a:txBody>
                    <a:bodyPr/>
                    <a:lstStyle/>
                    <a:p>
                      <a:r>
                        <a:rPr lang="en-IN" dirty="0"/>
                        <a:t>3.1</a:t>
                      </a:r>
                    </a:p>
                  </a:txBody>
                  <a:tcPr/>
                </a:tc>
                <a:tc>
                  <a:txBody>
                    <a:bodyPr/>
                    <a:lstStyle/>
                    <a:p>
                      <a:r>
                        <a:rPr lang="en-IN" dirty="0"/>
                        <a:t>620</a:t>
                      </a:r>
                    </a:p>
                  </a:txBody>
                  <a:tcPr/>
                </a:tc>
                <a:tc>
                  <a:txBody>
                    <a:bodyPr/>
                    <a:lstStyle/>
                    <a:p>
                      <a:r>
                        <a:rPr lang="en-IN" dirty="0"/>
                        <a:t>6.8</a:t>
                      </a:r>
                    </a:p>
                  </a:txBody>
                  <a:tcPr/>
                </a:tc>
                <a:tc>
                  <a:txBody>
                    <a:bodyPr/>
                    <a:lstStyle/>
                    <a:p>
                      <a:r>
                        <a:rPr lang="en-IN" dirty="0"/>
                        <a:t>1.2-1.4</a:t>
                      </a:r>
                    </a:p>
                  </a:txBody>
                  <a:tcPr/>
                </a:tc>
                <a:extLst>
                  <a:ext uri="{0D108BD9-81ED-4DB2-BD59-A6C34878D82A}">
                    <a16:rowId xmlns:a16="http://schemas.microsoft.com/office/drawing/2014/main" val="1950628429"/>
                  </a:ext>
                </a:extLst>
              </a:tr>
              <a:tr h="487412">
                <a:tc>
                  <a:txBody>
                    <a:bodyPr/>
                    <a:lstStyle/>
                    <a:p>
                      <a:r>
                        <a:rPr lang="en-IN" sz="1800" kern="1200" dirty="0">
                          <a:solidFill>
                            <a:schemeClr val="dk1"/>
                          </a:solidFill>
                          <a:effectLst/>
                          <a:latin typeface="+mn-lt"/>
                          <a:ea typeface="+mn-ea"/>
                          <a:cs typeface="+mn-cs"/>
                        </a:rPr>
                        <a:t>Na-air</a:t>
                      </a:r>
                      <a:endParaRPr lang="en-IN" dirty="0"/>
                    </a:p>
                  </a:txBody>
                  <a:tcPr/>
                </a:tc>
                <a:tc>
                  <a:txBody>
                    <a:bodyPr/>
                    <a:lstStyle/>
                    <a:p>
                      <a:r>
                        <a:rPr lang="en-IN" dirty="0"/>
                        <a:t>2.3</a:t>
                      </a:r>
                    </a:p>
                  </a:txBody>
                  <a:tcPr/>
                </a:tc>
                <a:tc>
                  <a:txBody>
                    <a:bodyPr/>
                    <a:lstStyle/>
                    <a:p>
                      <a:r>
                        <a:rPr lang="en-IN" dirty="0"/>
                        <a:t>687</a:t>
                      </a:r>
                    </a:p>
                  </a:txBody>
                  <a:tcPr/>
                </a:tc>
                <a:tc>
                  <a:txBody>
                    <a:bodyPr/>
                    <a:lstStyle/>
                    <a:p>
                      <a:r>
                        <a:rPr lang="en-IN" dirty="0"/>
                        <a:t>1.6</a:t>
                      </a:r>
                    </a:p>
                  </a:txBody>
                  <a:tcPr/>
                </a:tc>
                <a:tc>
                  <a:txBody>
                    <a:bodyPr/>
                    <a:lstStyle/>
                    <a:p>
                      <a:r>
                        <a:rPr lang="en-IN" dirty="0"/>
                        <a:t>2.3</a:t>
                      </a:r>
                    </a:p>
                  </a:txBody>
                  <a:tcPr/>
                </a:tc>
                <a:extLst>
                  <a:ext uri="{0D108BD9-81ED-4DB2-BD59-A6C34878D82A}">
                    <a16:rowId xmlns:a16="http://schemas.microsoft.com/office/drawing/2014/main" val="3234908828"/>
                  </a:ext>
                </a:extLst>
              </a:tr>
              <a:tr h="487412">
                <a:tc>
                  <a:txBody>
                    <a:bodyPr/>
                    <a:lstStyle/>
                    <a:p>
                      <a:r>
                        <a:rPr lang="en-IN" sz="1800" kern="1200" dirty="0">
                          <a:solidFill>
                            <a:schemeClr val="dk1"/>
                          </a:solidFill>
                          <a:effectLst/>
                          <a:latin typeface="+mn-lt"/>
                          <a:ea typeface="+mn-ea"/>
                          <a:cs typeface="+mn-cs"/>
                        </a:rPr>
                        <a:t>Al-air</a:t>
                      </a:r>
                      <a:endParaRPr lang="en-IN" dirty="0"/>
                    </a:p>
                  </a:txBody>
                  <a:tcPr/>
                </a:tc>
                <a:tc>
                  <a:txBody>
                    <a:bodyPr/>
                    <a:lstStyle/>
                    <a:p>
                      <a:r>
                        <a:rPr lang="en-IN" dirty="0"/>
                        <a:t>2.7</a:t>
                      </a:r>
                    </a:p>
                  </a:txBody>
                  <a:tcPr/>
                </a:tc>
                <a:tc>
                  <a:txBody>
                    <a:bodyPr/>
                    <a:lstStyle/>
                    <a:p>
                      <a:r>
                        <a:rPr lang="en-IN" dirty="0"/>
                        <a:t>1030</a:t>
                      </a:r>
                    </a:p>
                  </a:txBody>
                  <a:tcPr/>
                </a:tc>
                <a:tc>
                  <a:txBody>
                    <a:bodyPr/>
                    <a:lstStyle/>
                    <a:p>
                      <a:r>
                        <a:rPr lang="en-IN" dirty="0"/>
                        <a:t>8.1</a:t>
                      </a:r>
                    </a:p>
                  </a:txBody>
                  <a:tcPr/>
                </a:tc>
                <a:tc>
                  <a:txBody>
                    <a:bodyPr/>
                    <a:lstStyle/>
                    <a:p>
                      <a:r>
                        <a:rPr lang="en-IN" dirty="0"/>
                        <a:t>1.2-1.6</a:t>
                      </a:r>
                    </a:p>
                  </a:txBody>
                  <a:tcPr/>
                </a:tc>
                <a:extLst>
                  <a:ext uri="{0D108BD9-81ED-4DB2-BD59-A6C34878D82A}">
                    <a16:rowId xmlns:a16="http://schemas.microsoft.com/office/drawing/2014/main" val="275483206"/>
                  </a:ext>
                </a:extLst>
              </a:tr>
            </a:tbl>
          </a:graphicData>
        </a:graphic>
      </p:graphicFrame>
      <p:sp>
        <p:nvSpPr>
          <p:cNvPr id="5" name="Rectangle 4"/>
          <p:cNvSpPr/>
          <p:nvPr/>
        </p:nvSpPr>
        <p:spPr>
          <a:xfrm>
            <a:off x="2333625" y="6176963"/>
            <a:ext cx="6096000" cy="307777"/>
          </a:xfrm>
          <a:prstGeom prst="rect">
            <a:avLst/>
          </a:prstGeom>
        </p:spPr>
        <p:txBody>
          <a:bodyPr>
            <a:spAutoFit/>
          </a:bodyPr>
          <a:lstStyle/>
          <a:p>
            <a:r>
              <a:rPr lang="en-IN" sz="1400" dirty="0">
                <a:solidFill>
                  <a:srgbClr val="00B0F0"/>
                </a:solidFill>
              </a:rPr>
              <a:t>https://www.sciencedirect.com/science/article/pii/S246802571730081X</a:t>
            </a:r>
          </a:p>
        </p:txBody>
      </p:sp>
    </p:spTree>
    <p:extLst>
      <p:ext uri="{BB962C8B-B14F-4D97-AF65-F5344CB8AC3E}">
        <p14:creationId xmlns:p14="http://schemas.microsoft.com/office/powerpoint/2010/main" val="2104194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60F137-AFBD-1D06-3A89-90E377941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14" y="1686702"/>
            <a:ext cx="7380780" cy="5171298"/>
          </a:xfrm>
          <a:prstGeom prst="rect">
            <a:avLst/>
          </a:prstGeom>
        </p:spPr>
      </p:pic>
      <p:sp>
        <p:nvSpPr>
          <p:cNvPr id="2" name="Rectangle 1">
            <a:extLst>
              <a:ext uri="{FF2B5EF4-FFF2-40B4-BE49-F238E27FC236}">
                <a16:creationId xmlns:a16="http://schemas.microsoft.com/office/drawing/2014/main" id="{30E7D713-EC4E-4368-83B6-59E4ECA86FE2}"/>
              </a:ext>
            </a:extLst>
          </p:cNvPr>
          <p:cNvSpPr/>
          <p:nvPr/>
        </p:nvSpPr>
        <p:spPr>
          <a:xfrm>
            <a:off x="671706" y="100064"/>
            <a:ext cx="10264023" cy="132343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ENERGY DENSITY OF VARIOUS METAL-AIR BATTERIES</a:t>
            </a:r>
          </a:p>
        </p:txBody>
      </p:sp>
    </p:spTree>
    <p:extLst>
      <p:ext uri="{BB962C8B-B14F-4D97-AF65-F5344CB8AC3E}">
        <p14:creationId xmlns:p14="http://schemas.microsoft.com/office/powerpoint/2010/main" val="2298352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7AB20E-AD4E-8C44-55BC-1E20BE2A57EE}"/>
              </a:ext>
            </a:extLst>
          </p:cNvPr>
          <p:cNvSpPr/>
          <p:nvPr/>
        </p:nvSpPr>
        <p:spPr>
          <a:xfrm>
            <a:off x="646990" y="1854593"/>
            <a:ext cx="3746377" cy="2041864"/>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800" dirty="0">
                <a:solidFill>
                  <a:srgbClr val="2E2E2E"/>
                </a:solidFill>
                <a:effectLst/>
                <a:latin typeface="Calibri" panose="020F0502020204030204" pitchFamily="34" charset="0"/>
                <a:ea typeface="Calibri" panose="020F0502020204030204" pitchFamily="34" charset="0"/>
              </a:rPr>
              <a:t>Among the metal–air batteries shown in </a:t>
            </a:r>
            <a:r>
              <a:rPr lang="en-IN" dirty="0">
                <a:solidFill>
                  <a:srgbClr val="2E2E2E"/>
                </a:solidFill>
                <a:latin typeface="Calibri" panose="020F0502020204030204" pitchFamily="34" charset="0"/>
                <a:ea typeface="Calibri" panose="020F0502020204030204" pitchFamily="34" charset="0"/>
              </a:rPr>
              <a:t>Table</a:t>
            </a:r>
            <a:r>
              <a:rPr lang="en-IN" sz="1800" dirty="0">
                <a:solidFill>
                  <a:srgbClr val="2E2E2E"/>
                </a:solidFill>
                <a:effectLst/>
                <a:latin typeface="Calibri" panose="020F0502020204030204" pitchFamily="34" charset="0"/>
                <a:ea typeface="Calibri" panose="020F0502020204030204" pitchFamily="34" charset="0"/>
              </a:rPr>
              <a:t>, the Li–air battery shows the highest theoretical energy density (13000 Wh kg</a:t>
            </a:r>
            <a:r>
              <a:rPr lang="en-IN" sz="1800" baseline="30000" dirty="0">
                <a:solidFill>
                  <a:srgbClr val="2E2E2E"/>
                </a:solidFill>
                <a:effectLst/>
                <a:latin typeface="Calibri" panose="020F0502020204030204" pitchFamily="34" charset="0"/>
                <a:ea typeface="Calibri" panose="020F0502020204030204" pitchFamily="34" charset="0"/>
              </a:rPr>
              <a:t>−1</a:t>
            </a:r>
            <a:r>
              <a:rPr lang="en-IN" sz="1800" dirty="0">
                <a:solidFill>
                  <a:srgbClr val="2E2E2E"/>
                </a:solidFill>
                <a:effectLst/>
                <a:latin typeface="Calibri" panose="020F0502020204030204" pitchFamily="34" charset="0"/>
                <a:ea typeface="Calibri" panose="020F0502020204030204" pitchFamily="34" charset="0"/>
              </a:rPr>
              <a:t>), which is significantly greater than other rechargeable battery technologies.</a:t>
            </a:r>
            <a:endParaRPr lang="en-IN" dirty="0"/>
          </a:p>
        </p:txBody>
      </p:sp>
      <p:sp>
        <p:nvSpPr>
          <p:cNvPr id="5" name="Rectangle 4">
            <a:extLst>
              <a:ext uri="{FF2B5EF4-FFF2-40B4-BE49-F238E27FC236}">
                <a16:creationId xmlns:a16="http://schemas.microsoft.com/office/drawing/2014/main" id="{8A8CA998-B86D-4DB2-A07A-7A9FFE1FB195}"/>
              </a:ext>
            </a:extLst>
          </p:cNvPr>
          <p:cNvSpPr/>
          <p:nvPr/>
        </p:nvSpPr>
        <p:spPr>
          <a:xfrm>
            <a:off x="776737" y="4239970"/>
            <a:ext cx="10158991" cy="132343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800" dirty="0">
                <a:solidFill>
                  <a:srgbClr val="2E2E2E"/>
                </a:solidFill>
                <a:effectLst/>
                <a:latin typeface="Calibri" panose="020F0502020204030204" pitchFamily="34" charset="0"/>
                <a:ea typeface="Calibri" panose="020F0502020204030204" pitchFamily="34" charset="0"/>
              </a:rPr>
              <a:t>Among the previously discussed metal-air batteries, Al–air batteries hold great promise for future large-scale energy applications due to their lowest cost and high theoretical specific capacity of 2.98 Ah g</a:t>
            </a:r>
            <a:r>
              <a:rPr lang="en-IN" sz="1800" baseline="30000" dirty="0">
                <a:solidFill>
                  <a:srgbClr val="2E2E2E"/>
                </a:solidFill>
                <a:effectLst/>
                <a:latin typeface="Calibri" panose="020F0502020204030204" pitchFamily="34" charset="0"/>
                <a:ea typeface="Calibri" panose="020F0502020204030204" pitchFamily="34" charset="0"/>
              </a:rPr>
              <a:t>−1</a:t>
            </a:r>
            <a:r>
              <a:rPr lang="en-IN" sz="1800" dirty="0">
                <a:solidFill>
                  <a:srgbClr val="2E2E2E"/>
                </a:solidFill>
                <a:effectLst/>
                <a:latin typeface="Calibri" panose="020F0502020204030204" pitchFamily="34" charset="0"/>
                <a:ea typeface="Calibri" panose="020F0502020204030204" pitchFamily="34" charset="0"/>
              </a:rPr>
              <a:t>, which is the second-highest only to that of lithium (3.86 Ah g</a:t>
            </a:r>
            <a:r>
              <a:rPr lang="en-IN" sz="1800" baseline="30000" dirty="0">
                <a:solidFill>
                  <a:srgbClr val="2E2E2E"/>
                </a:solidFill>
                <a:effectLst/>
                <a:latin typeface="Calibri" panose="020F0502020204030204" pitchFamily="34" charset="0"/>
                <a:ea typeface="Calibri" panose="020F0502020204030204" pitchFamily="34" charset="0"/>
              </a:rPr>
              <a:t>−1</a:t>
            </a:r>
            <a:r>
              <a:rPr lang="en-IN" sz="1800" dirty="0">
                <a:solidFill>
                  <a:srgbClr val="2E2E2E"/>
                </a:solidFill>
                <a:effectLst/>
                <a:latin typeface="Calibri" panose="020F0502020204030204" pitchFamily="34" charset="0"/>
                <a:ea typeface="Calibri" panose="020F0502020204030204" pitchFamily="34" charset="0"/>
              </a:rPr>
              <a:t>) and much higher than those of magnesium (2.20 Ah g</a:t>
            </a:r>
            <a:r>
              <a:rPr lang="en-IN" sz="1800" baseline="30000" dirty="0">
                <a:solidFill>
                  <a:srgbClr val="2E2E2E"/>
                </a:solidFill>
                <a:effectLst/>
                <a:latin typeface="Calibri" panose="020F0502020204030204" pitchFamily="34" charset="0"/>
                <a:ea typeface="Calibri" panose="020F0502020204030204" pitchFamily="34" charset="0"/>
              </a:rPr>
              <a:t>−1</a:t>
            </a:r>
            <a:r>
              <a:rPr lang="en-IN" sz="1800" dirty="0">
                <a:solidFill>
                  <a:srgbClr val="2E2E2E"/>
                </a:solidFill>
                <a:effectLst/>
                <a:latin typeface="Calibri" panose="020F0502020204030204" pitchFamily="34" charset="0"/>
                <a:ea typeface="Calibri" panose="020F0502020204030204" pitchFamily="34" charset="0"/>
              </a:rPr>
              <a:t>) and zinc (0.82 Ah g</a:t>
            </a:r>
            <a:r>
              <a:rPr lang="en-IN" sz="1800" baseline="30000" dirty="0">
                <a:solidFill>
                  <a:srgbClr val="2E2E2E"/>
                </a:solidFill>
                <a:effectLst/>
                <a:latin typeface="Calibri" panose="020F0502020204030204" pitchFamily="34" charset="0"/>
                <a:ea typeface="Calibri" panose="020F0502020204030204" pitchFamily="34" charset="0"/>
              </a:rPr>
              <a:t>−1</a:t>
            </a:r>
            <a:r>
              <a:rPr lang="en-IN" sz="1800" dirty="0">
                <a:solidFill>
                  <a:srgbClr val="2E2E2E"/>
                </a:solidFill>
                <a:effectLst/>
                <a:latin typeface="Calibri" panose="020F0502020204030204" pitchFamily="34" charset="0"/>
                <a:ea typeface="Calibri" panose="020F0502020204030204" pitchFamily="34" charset="0"/>
              </a:rPr>
              <a:t>).</a:t>
            </a:r>
            <a:endParaRPr lang="en-IN" dirty="0"/>
          </a:p>
        </p:txBody>
      </p:sp>
      <p:sp>
        <p:nvSpPr>
          <p:cNvPr id="6" name="Rectangle: Top Corners Rounded 5">
            <a:extLst>
              <a:ext uri="{FF2B5EF4-FFF2-40B4-BE49-F238E27FC236}">
                <a16:creationId xmlns:a16="http://schemas.microsoft.com/office/drawing/2014/main" id="{06FF8553-2778-878F-2D60-ECFC9667749A}"/>
              </a:ext>
            </a:extLst>
          </p:cNvPr>
          <p:cNvSpPr/>
          <p:nvPr/>
        </p:nvSpPr>
        <p:spPr>
          <a:xfrm>
            <a:off x="6998482" y="1767016"/>
            <a:ext cx="3937247" cy="2041864"/>
          </a:xfrm>
          <a:prstGeom prst="round2Same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800" dirty="0">
                <a:solidFill>
                  <a:srgbClr val="2E2E2E"/>
                </a:solidFill>
                <a:effectLst/>
                <a:latin typeface="Calibri" panose="020F0502020204030204" pitchFamily="34" charset="0"/>
                <a:ea typeface="Calibri" panose="020F0502020204030204" pitchFamily="34" charset="0"/>
              </a:rPr>
              <a:t>Additionally, aluminium is an inexpensive, abundant and environmental friendly metal with high recyclability . The Al–air battery has a high theoretical voltage (2.7 V) and energy density (8.1 kWh kg</a:t>
            </a:r>
            <a:r>
              <a:rPr lang="en-IN" sz="1800" baseline="30000" dirty="0">
                <a:solidFill>
                  <a:srgbClr val="2E2E2E"/>
                </a:solidFill>
                <a:effectLst/>
                <a:latin typeface="Calibri" panose="020F0502020204030204" pitchFamily="34" charset="0"/>
                <a:ea typeface="Calibri" panose="020F0502020204030204" pitchFamily="34" charset="0"/>
              </a:rPr>
              <a:t>−1</a:t>
            </a:r>
            <a:r>
              <a:rPr lang="en-IN" sz="1800" dirty="0">
                <a:solidFill>
                  <a:srgbClr val="2E2E2E"/>
                </a:solidFill>
                <a:effectLst/>
                <a:latin typeface="Calibri" panose="020F0502020204030204" pitchFamily="34" charset="0"/>
                <a:ea typeface="Calibri" panose="020F0502020204030204" pitchFamily="34" charset="0"/>
              </a:rPr>
              <a:t>), far surpassing that of state-of-the-art LIBs.</a:t>
            </a:r>
            <a:endParaRPr lang="en-IN" dirty="0"/>
          </a:p>
        </p:txBody>
      </p:sp>
      <p:sp>
        <p:nvSpPr>
          <p:cNvPr id="7" name="Rectangle 6">
            <a:extLst>
              <a:ext uri="{FF2B5EF4-FFF2-40B4-BE49-F238E27FC236}">
                <a16:creationId xmlns:a16="http://schemas.microsoft.com/office/drawing/2014/main" id="{F06930E0-99A9-4343-A10C-EA5F31803661}"/>
              </a:ext>
            </a:extLst>
          </p:cNvPr>
          <p:cNvSpPr/>
          <p:nvPr/>
        </p:nvSpPr>
        <p:spPr>
          <a:xfrm>
            <a:off x="671706" y="100064"/>
            <a:ext cx="10264023" cy="132343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ENERGY DENSITY OF VARIOUS METAL-AIR BATTERIES</a:t>
            </a:r>
          </a:p>
        </p:txBody>
      </p:sp>
    </p:spTree>
    <p:extLst>
      <p:ext uri="{BB962C8B-B14F-4D97-AF65-F5344CB8AC3E}">
        <p14:creationId xmlns:p14="http://schemas.microsoft.com/office/powerpoint/2010/main" val="165408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6455-D044-46F3-79A3-5C29A409BEE7}"/>
              </a:ext>
            </a:extLst>
          </p:cNvPr>
          <p:cNvSpPr>
            <a:spLocks noGrp="1"/>
          </p:cNvSpPr>
          <p:nvPr>
            <p:ph type="title"/>
          </p:nvPr>
        </p:nvSpPr>
        <p:spPr>
          <a:xfrm>
            <a:off x="1391882" y="374307"/>
            <a:ext cx="8596668" cy="79057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lstStyle/>
          <a:p>
            <a:r>
              <a:rPr lang="en-IN" dirty="0">
                <a:ln w="0"/>
                <a:solidFill>
                  <a:schemeClr val="tx1"/>
                </a:solidFill>
                <a:effectLst>
                  <a:outerShdw blurRad="38100" dist="19050" dir="2700000" algn="tl" rotWithShape="0">
                    <a:schemeClr val="dk1">
                      <a:alpha val="40000"/>
                    </a:schemeClr>
                  </a:outerShdw>
                </a:effectLst>
              </a:rPr>
              <a:t>Advantages of Aluminium-Air Battery</a:t>
            </a:r>
          </a:p>
        </p:txBody>
      </p:sp>
      <p:graphicFrame>
        <p:nvGraphicFramePr>
          <p:cNvPr id="4" name="Content Placeholder 3">
            <a:extLst>
              <a:ext uri="{FF2B5EF4-FFF2-40B4-BE49-F238E27FC236}">
                <a16:creationId xmlns:a16="http://schemas.microsoft.com/office/drawing/2014/main" id="{0E5C2516-AC11-DA6A-7D72-8FEDA12276B5}"/>
              </a:ext>
            </a:extLst>
          </p:cNvPr>
          <p:cNvGraphicFramePr>
            <a:graphicFrameLocks noGrp="1"/>
          </p:cNvGraphicFramePr>
          <p:nvPr>
            <p:ph idx="1"/>
          </p:nvPr>
        </p:nvGraphicFramePr>
        <p:xfrm>
          <a:off x="1392238" y="1647825"/>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2039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84B69FC6-412A-B3AB-6321-511E09F11398}"/>
              </a:ext>
            </a:extLst>
          </p:cNvPr>
          <p:cNvSpPr/>
          <p:nvPr/>
        </p:nvSpPr>
        <p:spPr>
          <a:xfrm>
            <a:off x="514350" y="1628776"/>
            <a:ext cx="6591300" cy="2828924"/>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0" i="0" dirty="0">
                <a:solidFill>
                  <a:srgbClr val="202122"/>
                </a:solidFill>
                <a:effectLst/>
                <a:latin typeface="Arial" panose="020B0604020202020204" pitchFamily="34" charset="0"/>
              </a:rPr>
              <a:t>Aluminum–air batteries are </a:t>
            </a:r>
            <a:r>
              <a:rPr lang="en-US" b="0" i="0" strike="noStrike" dirty="0">
                <a:solidFill>
                  <a:schemeClr val="tx1"/>
                </a:solidFill>
                <a:effectLst/>
                <a:latin typeface="Arial" panose="020B0604020202020204" pitchFamily="34" charset="0"/>
                <a:hlinkClick r:id="rId2" tooltip="Primary cell">
                  <a:extLst>
                    <a:ext uri="{A12FA001-AC4F-418D-AE19-62706E023703}">
                      <ahyp:hlinkClr xmlns:ahyp="http://schemas.microsoft.com/office/drawing/2018/hyperlinkcolor" val="tx"/>
                    </a:ext>
                  </a:extLst>
                </a:hlinkClick>
              </a:rPr>
              <a:t>primary cells</a:t>
            </a:r>
            <a:r>
              <a:rPr lang="en-US" b="0" i="0" dirty="0">
                <a:solidFill>
                  <a:srgbClr val="202122"/>
                </a:solidFill>
                <a:effectLst/>
                <a:latin typeface="Arial" panose="020B0604020202020204" pitchFamily="34" charset="0"/>
              </a:rPr>
              <a:t>, i.e., non-rechargeable. Once the aluminum anode is consumed by its reaction with atmospheric oxygen at a cathode immersed in a water-based electrolyte to form hydrated </a:t>
            </a:r>
            <a:r>
              <a:rPr lang="en-US" b="0" i="0" dirty="0">
                <a:solidFill>
                  <a:schemeClr val="tx1"/>
                </a:solidFill>
                <a:effectLst/>
                <a:latin typeface="Arial" panose="020B0604020202020204" pitchFamily="34" charset="0"/>
              </a:rPr>
              <a:t>aluminum oxide</a:t>
            </a:r>
            <a:r>
              <a:rPr lang="en-US" b="0" i="0" dirty="0">
                <a:solidFill>
                  <a:srgbClr val="202122"/>
                </a:solidFill>
                <a:effectLst/>
                <a:latin typeface="Arial" panose="020B0604020202020204" pitchFamily="34" charset="0"/>
              </a:rPr>
              <a:t>, the battery will no longer produce electricity</a:t>
            </a:r>
            <a:endParaRPr lang="en-IN" dirty="0"/>
          </a:p>
        </p:txBody>
      </p:sp>
      <p:sp>
        <p:nvSpPr>
          <p:cNvPr id="5" name="Thought Bubble: Cloud 4">
            <a:extLst>
              <a:ext uri="{FF2B5EF4-FFF2-40B4-BE49-F238E27FC236}">
                <a16:creationId xmlns:a16="http://schemas.microsoft.com/office/drawing/2014/main" id="{BFE14265-D816-E346-CC00-5507577F6464}"/>
              </a:ext>
            </a:extLst>
          </p:cNvPr>
          <p:cNvSpPr/>
          <p:nvPr/>
        </p:nvSpPr>
        <p:spPr>
          <a:xfrm>
            <a:off x="7362825" y="2457450"/>
            <a:ext cx="3257550" cy="3267075"/>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r>
              <a:rPr lang="en-US" sz="2000" b="0" i="0" dirty="0">
                <a:solidFill>
                  <a:srgbClr val="222222"/>
                </a:solidFill>
                <a:effectLst/>
                <a:latin typeface="Calibri" panose="020F0502020204030204" pitchFamily="34" charset="0"/>
                <a:cs typeface="Calibri" panose="020F0502020204030204" pitchFamily="34" charset="0"/>
              </a:rPr>
              <a:t>An aluminum-air battery would have to be taken to a battery swap station which is a big Disadvantage.</a:t>
            </a:r>
          </a:p>
        </p:txBody>
      </p:sp>
      <p:sp>
        <p:nvSpPr>
          <p:cNvPr id="6" name="Title 1">
            <a:extLst>
              <a:ext uri="{FF2B5EF4-FFF2-40B4-BE49-F238E27FC236}">
                <a16:creationId xmlns:a16="http://schemas.microsoft.com/office/drawing/2014/main" id="{5875000D-7E0C-499D-B001-A7E4AC6C7196}"/>
              </a:ext>
            </a:extLst>
          </p:cNvPr>
          <p:cNvSpPr>
            <a:spLocks noGrp="1"/>
          </p:cNvSpPr>
          <p:nvPr>
            <p:ph type="title"/>
          </p:nvPr>
        </p:nvSpPr>
        <p:spPr>
          <a:xfrm>
            <a:off x="1797844" y="387179"/>
            <a:ext cx="8596312" cy="923925"/>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lstStyle/>
          <a:p>
            <a:r>
              <a:rPr lang="en-IN" dirty="0">
                <a:ln w="0"/>
                <a:solidFill>
                  <a:schemeClr val="tx1"/>
                </a:solidFill>
                <a:effectLst>
                  <a:outerShdw blurRad="38100" dist="19050" dir="2700000" algn="tl" rotWithShape="0">
                    <a:schemeClr val="dk1">
                      <a:alpha val="40000"/>
                    </a:schemeClr>
                  </a:outerShdw>
                </a:effectLst>
              </a:rPr>
              <a:t>Disadvantages of Aluminium-Air Battery</a:t>
            </a:r>
          </a:p>
        </p:txBody>
      </p:sp>
    </p:spTree>
    <p:extLst>
      <p:ext uri="{BB962C8B-B14F-4D97-AF65-F5344CB8AC3E}">
        <p14:creationId xmlns:p14="http://schemas.microsoft.com/office/powerpoint/2010/main" val="182273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AF84F5-2422-4098-9D59-CAA50E757D54}"/>
              </a:ext>
            </a:extLst>
          </p:cNvPr>
          <p:cNvSpPr/>
          <p:nvPr/>
        </p:nvSpPr>
        <p:spPr>
          <a:xfrm>
            <a:off x="4761267" y="285919"/>
            <a:ext cx="2422330"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RESULT</a:t>
            </a:r>
          </a:p>
        </p:txBody>
      </p:sp>
      <p:sp>
        <p:nvSpPr>
          <p:cNvPr id="6" name="Rectangle: Rounded Corners 5">
            <a:extLst>
              <a:ext uri="{FF2B5EF4-FFF2-40B4-BE49-F238E27FC236}">
                <a16:creationId xmlns:a16="http://schemas.microsoft.com/office/drawing/2014/main" id="{68879793-C391-4097-B5AE-5585890DEC69}"/>
              </a:ext>
            </a:extLst>
          </p:cNvPr>
          <p:cNvSpPr/>
          <p:nvPr/>
        </p:nvSpPr>
        <p:spPr>
          <a:xfrm>
            <a:off x="654908" y="1346886"/>
            <a:ext cx="74141" cy="5288692"/>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82D3668-4A94-4F60-8058-E3490233C6D0}"/>
              </a:ext>
            </a:extLst>
          </p:cNvPr>
          <p:cNvSpPr/>
          <p:nvPr/>
        </p:nvSpPr>
        <p:spPr>
          <a:xfrm>
            <a:off x="1322377" y="1334377"/>
            <a:ext cx="9106929" cy="9144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bg1"/>
                </a:solidFill>
                <a:effectLst/>
                <a:latin typeface="Calibri" panose="020F0502020204030204" pitchFamily="34" charset="0"/>
                <a:ea typeface="Times New Roman" panose="02020603050405020304" pitchFamily="18" charset="0"/>
              </a:rPr>
              <a:t>First, we prepare a single cell and measured its    voltage and it found to be 0.41V. After that we prepare another 13 cells. We connected all the cells in series connection. </a:t>
            </a:r>
            <a:endParaRPr lang="en-IN" dirty="0">
              <a:solidFill>
                <a:schemeClr val="bg1"/>
              </a:solidFill>
            </a:endParaRPr>
          </a:p>
        </p:txBody>
      </p:sp>
      <p:sp>
        <p:nvSpPr>
          <p:cNvPr id="9" name="Rectangle: Rounded Corners 8">
            <a:extLst>
              <a:ext uri="{FF2B5EF4-FFF2-40B4-BE49-F238E27FC236}">
                <a16:creationId xmlns:a16="http://schemas.microsoft.com/office/drawing/2014/main" id="{329D12A0-2CEA-4980-816C-90E9D132B477}"/>
              </a:ext>
            </a:extLst>
          </p:cNvPr>
          <p:cNvSpPr/>
          <p:nvPr/>
        </p:nvSpPr>
        <p:spPr>
          <a:xfrm>
            <a:off x="1293339" y="2505670"/>
            <a:ext cx="9135967" cy="92333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rPr>
              <a:t>Furthermore, the study also suggested that a hydrophilic cathode is favorable to enhance the liquid-electrode contact and increase the performance of the battery. </a:t>
            </a:r>
            <a:endParaRPr lang="en-IN" dirty="0"/>
          </a:p>
        </p:txBody>
      </p:sp>
      <p:sp>
        <p:nvSpPr>
          <p:cNvPr id="10" name="Rectangle: Rounded Corners 9">
            <a:extLst>
              <a:ext uri="{FF2B5EF4-FFF2-40B4-BE49-F238E27FC236}">
                <a16:creationId xmlns:a16="http://schemas.microsoft.com/office/drawing/2014/main" id="{521FEEFC-B27F-4E55-A7CF-1E8760A07120}"/>
              </a:ext>
            </a:extLst>
          </p:cNvPr>
          <p:cNvSpPr/>
          <p:nvPr/>
        </p:nvSpPr>
        <p:spPr>
          <a:xfrm>
            <a:off x="1322377" y="3767099"/>
            <a:ext cx="9106930" cy="1075037"/>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rPr>
              <a:t>High amounts of OH− ions are available in the electrolyte solution and react with aluminum at the anode to generate electricity. It also helps to reduce the resistance to ion movement in the separator. Therefore, a compromise exists between the electrolyte concentration, discharge capacity, and operating voltage of an aluminum-air battery. </a:t>
            </a:r>
            <a:endParaRPr lang="en-IN" dirty="0"/>
          </a:p>
        </p:txBody>
      </p:sp>
      <p:sp>
        <p:nvSpPr>
          <p:cNvPr id="11" name="Rectangle: Rounded Corners 10">
            <a:extLst>
              <a:ext uri="{FF2B5EF4-FFF2-40B4-BE49-F238E27FC236}">
                <a16:creationId xmlns:a16="http://schemas.microsoft.com/office/drawing/2014/main" id="{AD9065AB-B750-4947-BAC6-8706C1946C27}"/>
              </a:ext>
            </a:extLst>
          </p:cNvPr>
          <p:cNvSpPr/>
          <p:nvPr/>
        </p:nvSpPr>
        <p:spPr>
          <a:xfrm>
            <a:off x="1322377" y="5350476"/>
            <a:ext cx="9131440" cy="1285102"/>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rPr>
              <a:t>Measuring the weight of aluminum anodes before and after the electrochemical process can help to understand the corrosion rate of aluminum anodes. Since the density of aluminum hydroxide (2.42 g /cm^3) is lighter than that of aluminum (2.70 g /cm^3), the weight loss can be attributed to the formation of aluminum hydroxide during the electrochemical process. </a:t>
            </a:r>
            <a:endParaRPr lang="en-IN" dirty="0"/>
          </a:p>
        </p:txBody>
      </p:sp>
      <p:sp>
        <p:nvSpPr>
          <p:cNvPr id="12" name="Arrow: Notched Right 11">
            <a:extLst>
              <a:ext uri="{FF2B5EF4-FFF2-40B4-BE49-F238E27FC236}">
                <a16:creationId xmlns:a16="http://schemas.microsoft.com/office/drawing/2014/main" id="{7318E047-D221-4170-ACBB-7FE853BAEC3E}"/>
              </a:ext>
            </a:extLst>
          </p:cNvPr>
          <p:cNvSpPr/>
          <p:nvPr/>
        </p:nvSpPr>
        <p:spPr>
          <a:xfrm>
            <a:off x="751704" y="1650146"/>
            <a:ext cx="556053" cy="307879"/>
          </a:xfrm>
          <a:prstGeom prst="notched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Arrow: Notched Right 12">
            <a:extLst>
              <a:ext uri="{FF2B5EF4-FFF2-40B4-BE49-F238E27FC236}">
                <a16:creationId xmlns:a16="http://schemas.microsoft.com/office/drawing/2014/main" id="{274BEE86-2661-402B-88F5-F38FF2518B78}"/>
              </a:ext>
            </a:extLst>
          </p:cNvPr>
          <p:cNvSpPr/>
          <p:nvPr/>
        </p:nvSpPr>
        <p:spPr>
          <a:xfrm>
            <a:off x="733168" y="2783023"/>
            <a:ext cx="556053" cy="307879"/>
          </a:xfrm>
          <a:prstGeom prst="notched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Arrow: Notched Right 13">
            <a:extLst>
              <a:ext uri="{FF2B5EF4-FFF2-40B4-BE49-F238E27FC236}">
                <a16:creationId xmlns:a16="http://schemas.microsoft.com/office/drawing/2014/main" id="{42634AB7-DE8A-4B8F-8437-162EEB1DAFC4}"/>
              </a:ext>
            </a:extLst>
          </p:cNvPr>
          <p:cNvSpPr/>
          <p:nvPr/>
        </p:nvSpPr>
        <p:spPr>
          <a:xfrm>
            <a:off x="726990" y="4130430"/>
            <a:ext cx="556053" cy="307879"/>
          </a:xfrm>
          <a:prstGeom prst="notched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Arrow: Notched Right 14">
            <a:extLst>
              <a:ext uri="{FF2B5EF4-FFF2-40B4-BE49-F238E27FC236}">
                <a16:creationId xmlns:a16="http://schemas.microsoft.com/office/drawing/2014/main" id="{DFC91122-1305-4B12-8DD1-2C756DA87D78}"/>
              </a:ext>
            </a:extLst>
          </p:cNvPr>
          <p:cNvSpPr/>
          <p:nvPr/>
        </p:nvSpPr>
        <p:spPr>
          <a:xfrm>
            <a:off x="726990" y="5711421"/>
            <a:ext cx="556053" cy="307879"/>
          </a:xfrm>
          <a:prstGeom prst="notched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048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A82D-D1C7-3709-C394-F2EA5054D2D2}"/>
              </a:ext>
            </a:extLst>
          </p:cNvPr>
          <p:cNvSpPr>
            <a:spLocks noGrp="1"/>
          </p:cNvSpPr>
          <p:nvPr>
            <p:ph type="title"/>
          </p:nvPr>
        </p:nvSpPr>
        <p:spPr>
          <a:xfrm>
            <a:off x="677334" y="1292870"/>
            <a:ext cx="8596668" cy="1320800"/>
          </a:xfrm>
        </p:spPr>
        <p:txBody>
          <a:bodyPr>
            <a:normAutofit/>
          </a:bodyPr>
          <a:lstStyle/>
          <a:p>
            <a:r>
              <a:rPr lang="en-IN" sz="3600" dirty="0">
                <a:solidFill>
                  <a:srgbClr val="FF0000"/>
                </a:solidFill>
              </a:rPr>
              <a:t>Voltage vs Number of cells graph</a:t>
            </a:r>
          </a:p>
        </p:txBody>
      </p:sp>
      <p:graphicFrame>
        <p:nvGraphicFramePr>
          <p:cNvPr id="4" name="Content Placeholder 3">
            <a:extLst>
              <a:ext uri="{FF2B5EF4-FFF2-40B4-BE49-F238E27FC236}">
                <a16:creationId xmlns:a16="http://schemas.microsoft.com/office/drawing/2014/main" id="{AC7C8AF8-B6D0-0571-DFA5-75B3B41EF81C}"/>
              </a:ext>
            </a:extLst>
          </p:cNvPr>
          <p:cNvGraphicFramePr>
            <a:graphicFrameLocks noGrp="1"/>
          </p:cNvGraphicFramePr>
          <p:nvPr>
            <p:ph idx="1"/>
            <p:extLst>
              <p:ext uri="{D42A27DB-BD31-4B8C-83A1-F6EECF244321}">
                <p14:modId xmlns:p14="http://schemas.microsoft.com/office/powerpoint/2010/main" val="3207892869"/>
              </p:ext>
            </p:extLst>
          </p:nvPr>
        </p:nvGraphicFramePr>
        <p:xfrm>
          <a:off x="677334" y="2120623"/>
          <a:ext cx="6639572" cy="3356251"/>
        </p:xfrm>
        <a:graphic>
          <a:graphicData uri="http://schemas.openxmlformats.org/drawingml/2006/chart">
            <c:chart xmlns:c="http://schemas.openxmlformats.org/drawingml/2006/chart" xmlns:r="http://schemas.openxmlformats.org/officeDocument/2006/relationships" r:id="rId2"/>
          </a:graphicData>
        </a:graphic>
      </p:graphicFrame>
      <p:sp>
        <p:nvSpPr>
          <p:cNvPr id="8" name="Thought Bubble: Cloud 7">
            <a:extLst>
              <a:ext uri="{FF2B5EF4-FFF2-40B4-BE49-F238E27FC236}">
                <a16:creationId xmlns:a16="http://schemas.microsoft.com/office/drawing/2014/main" id="{E0FE949F-881E-1749-4023-55D0C5F16DA6}"/>
              </a:ext>
            </a:extLst>
          </p:cNvPr>
          <p:cNvSpPr/>
          <p:nvPr/>
        </p:nvSpPr>
        <p:spPr>
          <a:xfrm>
            <a:off x="7639050" y="3798749"/>
            <a:ext cx="4467225" cy="225770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effectLst/>
                <a:latin typeface="Calibri" panose="020F0502020204030204" pitchFamily="34" charset="0"/>
                <a:ea typeface="Calibri" panose="020F0502020204030204" pitchFamily="34" charset="0"/>
              </a:rPr>
              <a:t>In the above graph we have shown the effect of voltage on increasing the number of cells in a battery. All the cells are connected in series connection</a:t>
            </a:r>
            <a:endParaRPr lang="en-IN" dirty="0"/>
          </a:p>
        </p:txBody>
      </p:sp>
      <p:sp>
        <p:nvSpPr>
          <p:cNvPr id="5" name="Rectangle 4">
            <a:extLst>
              <a:ext uri="{FF2B5EF4-FFF2-40B4-BE49-F238E27FC236}">
                <a16:creationId xmlns:a16="http://schemas.microsoft.com/office/drawing/2014/main" id="{CCB2F218-F9B2-4C1D-B1F4-171132BCDCB5}"/>
              </a:ext>
            </a:extLst>
          </p:cNvPr>
          <p:cNvSpPr/>
          <p:nvPr/>
        </p:nvSpPr>
        <p:spPr>
          <a:xfrm>
            <a:off x="4785981" y="147935"/>
            <a:ext cx="2422330"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RESULT</a:t>
            </a:r>
          </a:p>
        </p:txBody>
      </p:sp>
    </p:spTree>
    <p:extLst>
      <p:ext uri="{BB962C8B-B14F-4D97-AF65-F5344CB8AC3E}">
        <p14:creationId xmlns:p14="http://schemas.microsoft.com/office/powerpoint/2010/main" val="233360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5F97D2-D5FF-4A08-ADE5-F20490F04562}"/>
              </a:ext>
            </a:extLst>
          </p:cNvPr>
          <p:cNvSpPr txBox="1"/>
          <p:nvPr/>
        </p:nvSpPr>
        <p:spPr>
          <a:xfrm>
            <a:off x="6930613" y="3013501"/>
            <a:ext cx="2905459" cy="461665"/>
          </a:xfrm>
          <a:prstGeom prst="rect">
            <a:avLst/>
          </a:prstGeom>
          <a:noFill/>
        </p:spPr>
        <p:txBody>
          <a:bodyPr wrap="square" rtlCol="0">
            <a:spAutoFit/>
          </a:bodyPr>
          <a:lstStyle/>
          <a:p>
            <a:r>
              <a:rPr lang="en-IN" sz="2400" dirty="0">
                <a:solidFill>
                  <a:srgbClr val="FF0000"/>
                </a:solidFill>
              </a:rPr>
              <a:t>Presented by:</a:t>
            </a:r>
          </a:p>
        </p:txBody>
      </p:sp>
      <p:sp>
        <p:nvSpPr>
          <p:cNvPr id="7" name="TextBox 6">
            <a:extLst>
              <a:ext uri="{FF2B5EF4-FFF2-40B4-BE49-F238E27FC236}">
                <a16:creationId xmlns:a16="http://schemas.microsoft.com/office/drawing/2014/main" id="{4A183B1A-DB65-413A-8049-A7DC612D79E8}"/>
              </a:ext>
            </a:extLst>
          </p:cNvPr>
          <p:cNvSpPr txBox="1"/>
          <p:nvPr/>
        </p:nvSpPr>
        <p:spPr>
          <a:xfrm>
            <a:off x="4991100" y="502333"/>
            <a:ext cx="2209800" cy="584775"/>
          </a:xfrm>
          <a:prstGeom prst="rect">
            <a:avLst/>
          </a:prstGeom>
          <a:noFill/>
        </p:spPr>
        <p:txBody>
          <a:bodyPr wrap="square" rtlCol="0">
            <a:spAutoFit/>
          </a:bodyPr>
          <a:lstStyle/>
          <a:p>
            <a:r>
              <a:rPr lang="en-IN" sz="3200" u="sng" dirty="0">
                <a:solidFill>
                  <a:schemeClr val="bg1"/>
                </a:solidFill>
              </a:rPr>
              <a:t>GROUP-11</a:t>
            </a:r>
          </a:p>
        </p:txBody>
      </p:sp>
      <p:sp>
        <p:nvSpPr>
          <p:cNvPr id="9" name="TextBox 8">
            <a:extLst>
              <a:ext uri="{FF2B5EF4-FFF2-40B4-BE49-F238E27FC236}">
                <a16:creationId xmlns:a16="http://schemas.microsoft.com/office/drawing/2014/main" id="{9E0526E7-E0B6-44B6-8220-F512EF3DBE01}"/>
              </a:ext>
            </a:extLst>
          </p:cNvPr>
          <p:cNvSpPr txBox="1"/>
          <p:nvPr/>
        </p:nvSpPr>
        <p:spPr>
          <a:xfrm>
            <a:off x="770964" y="1521568"/>
            <a:ext cx="9935136" cy="584775"/>
          </a:xfrm>
          <a:prstGeom prst="rect">
            <a:avLst/>
          </a:prstGeom>
          <a:noFill/>
        </p:spPr>
        <p:txBody>
          <a:bodyPr wrap="square" rtlCol="0">
            <a:spAutoFit/>
          </a:bodyPr>
          <a:lstStyle/>
          <a:p>
            <a:r>
              <a:rPr lang="en-IN" sz="3200" b="1" u="sng"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rPr>
              <a:t>Title</a:t>
            </a: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pitchFamily="34" charset="0"/>
                <a:ea typeface="Calibri" panose="020F0502020204030204" pitchFamily="34" charset="0"/>
              </a:rPr>
              <a:t>: Development of 3-D Printed water-based battery</a:t>
            </a:r>
            <a:endParaRPr lang="en-IN"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TextBox 10">
            <a:extLst>
              <a:ext uri="{FF2B5EF4-FFF2-40B4-BE49-F238E27FC236}">
                <a16:creationId xmlns:a16="http://schemas.microsoft.com/office/drawing/2014/main" id="{4C89F8B4-952D-484E-A4CE-D55D85B44CBA}"/>
              </a:ext>
            </a:extLst>
          </p:cNvPr>
          <p:cNvSpPr txBox="1"/>
          <p:nvPr/>
        </p:nvSpPr>
        <p:spPr>
          <a:xfrm>
            <a:off x="6340288" y="3771637"/>
            <a:ext cx="6100482" cy="1938992"/>
          </a:xfrm>
          <a:prstGeom prst="rect">
            <a:avLst/>
          </a:prstGeom>
          <a:noFill/>
        </p:spPr>
        <p:txBody>
          <a:bodyPr wrap="square">
            <a:spAutoFit/>
          </a:bodyPr>
          <a:lstStyle/>
          <a:p>
            <a:r>
              <a:rPr lang="en-IN" sz="2000" dirty="0">
                <a:solidFill>
                  <a:schemeClr val="bg1"/>
                </a:solidFill>
              </a:rPr>
              <a:t>•	Hritik Mittal (20135049)    </a:t>
            </a:r>
          </a:p>
          <a:p>
            <a:r>
              <a:rPr lang="en-IN" sz="2000" dirty="0">
                <a:solidFill>
                  <a:schemeClr val="bg1"/>
                </a:solidFill>
              </a:rPr>
              <a:t>•	Aditya Katiyar (20135009) </a:t>
            </a:r>
          </a:p>
          <a:p>
            <a:r>
              <a:rPr lang="en-IN" sz="2000" dirty="0">
                <a:solidFill>
                  <a:schemeClr val="bg1"/>
                </a:solidFill>
              </a:rPr>
              <a:t>•	Naresh Kumar Meena (20135079)</a:t>
            </a:r>
          </a:p>
          <a:p>
            <a:r>
              <a:rPr lang="en-IN" sz="2000" dirty="0">
                <a:solidFill>
                  <a:schemeClr val="bg1"/>
                </a:solidFill>
              </a:rPr>
              <a:t>•	Keshu Pandre (20135060)</a:t>
            </a:r>
          </a:p>
          <a:p>
            <a:r>
              <a:rPr lang="en-IN" sz="2000" dirty="0">
                <a:solidFill>
                  <a:schemeClr val="bg1"/>
                </a:solidFill>
              </a:rPr>
              <a:t>•	Kartik Ningaraj Yanigar (20135059)</a:t>
            </a:r>
          </a:p>
          <a:p>
            <a:endParaRPr lang="en-IN" sz="2000" dirty="0"/>
          </a:p>
        </p:txBody>
      </p:sp>
      <p:sp>
        <p:nvSpPr>
          <p:cNvPr id="13" name="TextBox 12">
            <a:extLst>
              <a:ext uri="{FF2B5EF4-FFF2-40B4-BE49-F238E27FC236}">
                <a16:creationId xmlns:a16="http://schemas.microsoft.com/office/drawing/2014/main" id="{AA902855-BC24-4D63-AD49-233C4FE90186}"/>
              </a:ext>
            </a:extLst>
          </p:cNvPr>
          <p:cNvSpPr txBox="1"/>
          <p:nvPr/>
        </p:nvSpPr>
        <p:spPr>
          <a:xfrm>
            <a:off x="632908" y="3013501"/>
            <a:ext cx="6208058" cy="830997"/>
          </a:xfrm>
          <a:prstGeom prst="rect">
            <a:avLst/>
          </a:prstGeom>
          <a:noFill/>
        </p:spPr>
        <p:txBody>
          <a:bodyPr wrap="square">
            <a:spAutoFit/>
          </a:bodyPr>
          <a:lstStyle/>
          <a:p>
            <a:r>
              <a:rPr lang="en-US" sz="2400" dirty="0">
                <a:solidFill>
                  <a:srgbClr val="FF0000"/>
                </a:solidFill>
              </a:rPr>
              <a:t>Submitted To:                         </a:t>
            </a:r>
          </a:p>
          <a:p>
            <a:r>
              <a:rPr lang="en-US" sz="2400" dirty="0">
                <a:solidFill>
                  <a:schemeClr val="bg1"/>
                </a:solidFill>
              </a:rPr>
              <a:t>•	Prof Santosh Kumar               </a:t>
            </a:r>
          </a:p>
        </p:txBody>
      </p:sp>
    </p:spTree>
    <p:extLst>
      <p:ext uri="{BB962C8B-B14F-4D97-AF65-F5344CB8AC3E}">
        <p14:creationId xmlns:p14="http://schemas.microsoft.com/office/powerpoint/2010/main" val="3304426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8DA7F-F5D7-0B46-AE85-47F5F7E2C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672468" y="-16874"/>
            <a:ext cx="3809456" cy="8464630"/>
          </a:xfrm>
          <a:prstGeom prst="rect">
            <a:avLst/>
          </a:prstGeom>
        </p:spPr>
      </p:pic>
      <p:sp>
        <p:nvSpPr>
          <p:cNvPr id="6" name="TextBox 5">
            <a:extLst>
              <a:ext uri="{FF2B5EF4-FFF2-40B4-BE49-F238E27FC236}">
                <a16:creationId xmlns:a16="http://schemas.microsoft.com/office/drawing/2014/main" id="{D5AB0900-BC8F-0D5C-F1FC-A23CEC8FE84C}"/>
              </a:ext>
            </a:extLst>
          </p:cNvPr>
          <p:cNvSpPr txBox="1"/>
          <p:nvPr/>
        </p:nvSpPr>
        <p:spPr>
          <a:xfrm>
            <a:off x="2527584" y="1664043"/>
            <a:ext cx="8099225" cy="523220"/>
          </a:xfrm>
          <a:prstGeom prst="rect">
            <a:avLst/>
          </a:prstGeom>
          <a:noFill/>
        </p:spPr>
        <p:txBody>
          <a:bodyPr wrap="square">
            <a:spAutoFit/>
          </a:bodyPr>
          <a:lstStyle/>
          <a:p>
            <a:r>
              <a:rPr lang="en-IN" sz="2800" dirty="0">
                <a:solidFill>
                  <a:schemeClr val="bg1"/>
                </a:solidFill>
                <a:effectLst/>
                <a:latin typeface="Calibri" panose="020F0502020204030204" pitchFamily="34" charset="0"/>
                <a:ea typeface="Times New Roman" panose="02020603050405020304" pitchFamily="18" charset="0"/>
              </a:rPr>
              <a:t>Overall Voltage of Battery measured by multimeter</a:t>
            </a:r>
            <a:endParaRPr lang="en-IN" sz="2800" dirty="0">
              <a:solidFill>
                <a:schemeClr val="bg1"/>
              </a:solidFill>
            </a:endParaRPr>
          </a:p>
        </p:txBody>
      </p:sp>
      <p:sp>
        <p:nvSpPr>
          <p:cNvPr id="7" name="Title 6">
            <a:extLst>
              <a:ext uri="{FF2B5EF4-FFF2-40B4-BE49-F238E27FC236}">
                <a16:creationId xmlns:a16="http://schemas.microsoft.com/office/drawing/2014/main" id="{985BA586-11A7-4B94-94BB-FF9A82AEDF36}"/>
              </a:ext>
            </a:extLst>
          </p:cNvPr>
          <p:cNvSpPr>
            <a:spLocks noGrp="1"/>
          </p:cNvSpPr>
          <p:nvPr>
            <p:ph type="title"/>
          </p:nvPr>
        </p:nvSpPr>
        <p:spPr>
          <a:xfrm>
            <a:off x="4821347" y="227065"/>
            <a:ext cx="2935159" cy="92868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RESULT</a:t>
            </a:r>
          </a:p>
        </p:txBody>
      </p:sp>
    </p:spTree>
    <p:extLst>
      <p:ext uri="{BB962C8B-B14F-4D97-AF65-F5344CB8AC3E}">
        <p14:creationId xmlns:p14="http://schemas.microsoft.com/office/powerpoint/2010/main" val="1322902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5744745-C19A-4183-201E-8F1621C5E1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5605" y="1875461"/>
            <a:ext cx="6070801" cy="4253490"/>
          </a:xfrm>
          <a:prstGeom prst="rect">
            <a:avLst/>
          </a:prstGeom>
        </p:spPr>
      </p:pic>
      <p:sp>
        <p:nvSpPr>
          <p:cNvPr id="5" name="Rectangle: Rounded Corners 4">
            <a:extLst>
              <a:ext uri="{FF2B5EF4-FFF2-40B4-BE49-F238E27FC236}">
                <a16:creationId xmlns:a16="http://schemas.microsoft.com/office/drawing/2014/main" id="{D84E271E-7F74-0BB1-C915-4F939BF3ECB3}"/>
              </a:ext>
            </a:extLst>
          </p:cNvPr>
          <p:cNvSpPr/>
          <p:nvPr/>
        </p:nvSpPr>
        <p:spPr>
          <a:xfrm>
            <a:off x="405486" y="1351157"/>
            <a:ext cx="4100572" cy="2008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effectLst/>
                <a:latin typeface="Calibri" panose="020F0502020204030204" pitchFamily="34" charset="0"/>
                <a:ea typeface="Calibri" panose="020F0502020204030204" pitchFamily="34" charset="0"/>
              </a:rPr>
              <a:t>3D printing of advanced batteries has drawn considerable attention as an innovative technology that can disruptively change the design and architecture at all levels of materials, modules, and devices. </a:t>
            </a:r>
            <a:endParaRPr lang="en-IN" dirty="0"/>
          </a:p>
        </p:txBody>
      </p:sp>
      <p:pic>
        <p:nvPicPr>
          <p:cNvPr id="1026" name="Picture 2" descr="Oh, we have a 3D printer in the office” or FDM printing basics - ISD ::  software solutions">
            <a:extLst>
              <a:ext uri="{FF2B5EF4-FFF2-40B4-BE49-F238E27FC236}">
                <a16:creationId xmlns:a16="http://schemas.microsoft.com/office/drawing/2014/main" id="{430D2703-3571-328E-82BF-59E75E9C9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86" y="3498271"/>
            <a:ext cx="4100572" cy="32684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C90671-CA3F-4942-9FEC-46DBE02B9BEF}"/>
              </a:ext>
            </a:extLst>
          </p:cNvPr>
          <p:cNvSpPr/>
          <p:nvPr/>
        </p:nvSpPr>
        <p:spPr>
          <a:xfrm>
            <a:off x="5880067" y="285919"/>
            <a:ext cx="184730"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94E728BE-DF80-4370-B127-ADF580E1903C}"/>
              </a:ext>
            </a:extLst>
          </p:cNvPr>
          <p:cNvSpPr/>
          <p:nvPr/>
        </p:nvSpPr>
        <p:spPr>
          <a:xfrm>
            <a:off x="2797205" y="285919"/>
            <a:ext cx="6350456"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non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CASING OF BATTERY</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7729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F5EFE-9D17-4B5A-AA16-B2FC294A77D7}"/>
              </a:ext>
            </a:extLst>
          </p:cNvPr>
          <p:cNvSpPr/>
          <p:nvPr/>
        </p:nvSpPr>
        <p:spPr>
          <a:xfrm>
            <a:off x="463811" y="78943"/>
            <a:ext cx="427149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References - </a:t>
            </a:r>
          </a:p>
        </p:txBody>
      </p:sp>
      <p:sp>
        <p:nvSpPr>
          <p:cNvPr id="6" name="Rectangle 5"/>
          <p:cNvSpPr/>
          <p:nvPr/>
        </p:nvSpPr>
        <p:spPr>
          <a:xfrm>
            <a:off x="647699" y="1198513"/>
            <a:ext cx="9267825" cy="5632311"/>
          </a:xfrm>
          <a:prstGeom prst="rect">
            <a:avLst/>
          </a:prstGeom>
        </p:spPr>
        <p:txBody>
          <a:bodyPr wrap="square">
            <a:spAutoFit/>
          </a:bodyPr>
          <a:lstStyle/>
          <a:p>
            <a:pPr marL="285750" indent="-285750">
              <a:buFont typeface="Arial" panose="020B0604020202020204" pitchFamily="34" charset="0"/>
              <a:buChar char="•"/>
            </a:pPr>
            <a:r>
              <a:rPr lang="en-IN" dirty="0"/>
              <a:t>Zhiyang Lyu, Gwendolyn J.H. Lim, J. Justin Koh, Yi Li, Yanwen Ma, Jun Ding, </a:t>
            </a:r>
            <a:r>
              <a:rPr lang="en-IN" dirty="0" err="1"/>
              <a:t>Jinlan</a:t>
            </a:r>
            <a:r>
              <a:rPr lang="en-IN" dirty="0"/>
              <a:t> Wang, Zheng Hu, John Wang, Wei Chen, Yunfei Chen,</a:t>
            </a:r>
          </a:p>
          <a:p>
            <a:r>
              <a:rPr lang="en-IN" dirty="0"/>
              <a:t>    Design and Manufacture of 3D-Printed Batteries, Joule,</a:t>
            </a:r>
          </a:p>
          <a:p>
            <a:r>
              <a:rPr lang="en-IN" dirty="0"/>
              <a:t>    Volume 5, Issue 1,</a:t>
            </a:r>
          </a:p>
          <a:p>
            <a:r>
              <a:rPr lang="en-IN" dirty="0"/>
              <a:t>    2021,</a:t>
            </a:r>
          </a:p>
          <a:p>
            <a:r>
              <a:rPr lang="en-IN" dirty="0"/>
              <a:t>    Pages 89-114,</a:t>
            </a:r>
          </a:p>
          <a:p>
            <a:r>
              <a:rPr lang="en-IN" dirty="0"/>
              <a:t>    ISSN 2542-4351,</a:t>
            </a:r>
          </a:p>
          <a:p>
            <a:r>
              <a:rPr lang="en-IN" dirty="0">
                <a:hlinkClick r:id="rId2"/>
              </a:rPr>
              <a:t>    https://doi.org/10.1016/j.joule.2020.11.010</a:t>
            </a:r>
            <a:r>
              <a:rPr lang="en-IN" dirty="0"/>
              <a:t>.</a:t>
            </a:r>
          </a:p>
          <a:p>
            <a:r>
              <a:rPr lang="en-IN" dirty="0"/>
              <a:t>   (</a:t>
            </a:r>
            <a:r>
              <a:rPr lang="en-IN" dirty="0">
                <a:hlinkClick r:id="rId3"/>
              </a:rPr>
              <a:t>https://www.sciencedirect.com/science/article/pii/S2542435120305183</a:t>
            </a:r>
            <a:r>
              <a:rPr lang="en-IN"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IN" dirty="0"/>
              <a:t>Yisi Liu, Qian Sun, Wenzhang Li, Keegan R. Adair, Jie Li, Xueliang Sun,</a:t>
            </a:r>
          </a:p>
          <a:p>
            <a:r>
              <a:rPr lang="en-IN" dirty="0"/>
              <a:t>    A comprehensive review on recent progress in aluminum–air batteries, Green Energy                &amp; Environment,</a:t>
            </a:r>
          </a:p>
          <a:p>
            <a:r>
              <a:rPr lang="en-IN" dirty="0"/>
              <a:t>   Volume 2, Issue 3,</a:t>
            </a:r>
          </a:p>
          <a:p>
            <a:r>
              <a:rPr lang="en-IN" dirty="0"/>
              <a:t>   2017,</a:t>
            </a:r>
          </a:p>
          <a:p>
            <a:r>
              <a:rPr lang="en-IN" dirty="0"/>
              <a:t>   Pages 246-277,</a:t>
            </a:r>
          </a:p>
          <a:p>
            <a:r>
              <a:rPr lang="en-IN" dirty="0"/>
              <a:t>   ISSN 2468-0257,</a:t>
            </a:r>
          </a:p>
          <a:p>
            <a:r>
              <a:rPr lang="en-IN" dirty="0">
                <a:hlinkClick r:id="rId4"/>
              </a:rPr>
              <a:t>   https://doi.org/10.1016/j.gee.2017.06.006</a:t>
            </a:r>
            <a:r>
              <a:rPr lang="en-IN" dirty="0"/>
              <a:t>.</a:t>
            </a:r>
          </a:p>
          <a:p>
            <a:r>
              <a:rPr lang="en-IN" dirty="0"/>
              <a:t>  (</a:t>
            </a:r>
            <a:r>
              <a:rPr lang="en-IN" dirty="0">
                <a:hlinkClick r:id="rId5"/>
              </a:rPr>
              <a:t>https://www.sciencedirect.com/science/article/pii/S246802571730081X</a:t>
            </a:r>
            <a:r>
              <a:rPr lang="en-IN" dirty="0"/>
              <a: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30490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F5EFE-9D17-4B5A-AA16-B2FC294A77D7}"/>
              </a:ext>
            </a:extLst>
          </p:cNvPr>
          <p:cNvSpPr/>
          <p:nvPr/>
        </p:nvSpPr>
        <p:spPr>
          <a:xfrm>
            <a:off x="368561" y="0"/>
            <a:ext cx="427149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References - </a:t>
            </a:r>
          </a:p>
        </p:txBody>
      </p:sp>
      <p:sp>
        <p:nvSpPr>
          <p:cNvPr id="5" name="Rectangle 4">
            <a:extLst>
              <a:ext uri="{FF2B5EF4-FFF2-40B4-BE49-F238E27FC236}">
                <a16:creationId xmlns:a16="http://schemas.microsoft.com/office/drawing/2014/main" id="{1469DF2A-5DA7-432D-B19A-EFAB802313C3}"/>
              </a:ext>
            </a:extLst>
          </p:cNvPr>
          <p:cNvSpPr/>
          <p:nvPr/>
        </p:nvSpPr>
        <p:spPr>
          <a:xfrm>
            <a:off x="130628" y="801190"/>
            <a:ext cx="11268893" cy="5375895"/>
          </a:xfrm>
          <a:prstGeom prst="rect">
            <a:avLst/>
          </a:prstGeom>
          <a:noFill/>
        </p:spPr>
        <p:txBody>
          <a:bodyPr wrap="square" lIns="91440" tIns="45720" rIns="91440" bIns="45720">
            <a:spAutoFit/>
          </a:bodyPr>
          <a:lstStyle/>
          <a:p>
            <a:pPr>
              <a:lnSpc>
                <a:spcPct val="107000"/>
              </a:lnSpc>
            </a:pPr>
            <a:endParaRPr lang="en-US" sz="2400" dirty="0">
              <a:solidFill>
                <a:srgbClr val="00B0F0"/>
              </a:solidFill>
            </a:endParaRPr>
          </a:p>
          <a:p>
            <a:pPr marL="285750" indent="-285750">
              <a:lnSpc>
                <a:spcPct val="107000"/>
              </a:lnSpc>
              <a:buFont typeface="Arial" panose="020B0604020202020204" pitchFamily="34" charset="0"/>
              <a:buChar char="•"/>
            </a:pPr>
            <a:r>
              <a:rPr lang="en-US" dirty="0"/>
              <a:t> P. Goel, D. Dobhal, R.C. Sharma,</a:t>
            </a:r>
          </a:p>
          <a:p>
            <a:pPr>
              <a:lnSpc>
                <a:spcPct val="107000"/>
              </a:lnSpc>
            </a:pPr>
            <a:r>
              <a:rPr lang="en-US" dirty="0"/>
              <a:t>     Aluminum–air batteries: A viability review, Journal of Energy Storage,</a:t>
            </a:r>
          </a:p>
          <a:p>
            <a:pPr>
              <a:lnSpc>
                <a:spcPct val="107000"/>
              </a:lnSpc>
            </a:pPr>
            <a:r>
              <a:rPr lang="en-US" dirty="0"/>
              <a:t>     Volume 28,</a:t>
            </a:r>
          </a:p>
          <a:p>
            <a:pPr>
              <a:lnSpc>
                <a:spcPct val="107000"/>
              </a:lnSpc>
            </a:pPr>
            <a:r>
              <a:rPr lang="en-US" dirty="0"/>
              <a:t>     2020,</a:t>
            </a:r>
          </a:p>
          <a:p>
            <a:pPr>
              <a:lnSpc>
                <a:spcPct val="107000"/>
              </a:lnSpc>
            </a:pPr>
            <a:r>
              <a:rPr lang="en-US" dirty="0"/>
              <a:t>     101287,</a:t>
            </a:r>
          </a:p>
          <a:p>
            <a:pPr>
              <a:lnSpc>
                <a:spcPct val="107000"/>
              </a:lnSpc>
            </a:pPr>
            <a:r>
              <a:rPr lang="en-US" dirty="0"/>
              <a:t>     ISSN 2352-152X,</a:t>
            </a:r>
          </a:p>
          <a:p>
            <a:pPr>
              <a:lnSpc>
                <a:spcPct val="107000"/>
              </a:lnSpc>
            </a:pPr>
            <a:r>
              <a:rPr lang="en-US" dirty="0">
                <a:hlinkClick r:id="rId2"/>
              </a:rPr>
              <a:t>     https://doi.org/10.1016/j.est.2020.101287</a:t>
            </a:r>
            <a:endParaRPr lang="en-US" dirty="0"/>
          </a:p>
          <a:p>
            <a:pPr>
              <a:lnSpc>
                <a:spcPct val="107000"/>
              </a:lnSpc>
            </a:pPr>
            <a:r>
              <a:rPr lang="en-US" dirty="0"/>
              <a:t>    (</a:t>
            </a:r>
            <a:r>
              <a:rPr lang="en-US" dirty="0">
                <a:hlinkClick r:id="rId3"/>
              </a:rPr>
              <a:t>https://www.sciencedirect.com/science/article/pii/S2352152X1931391X</a:t>
            </a:r>
            <a:r>
              <a:rPr lang="en-US" dirty="0"/>
              <a:t>)</a:t>
            </a:r>
          </a:p>
          <a:p>
            <a:pPr>
              <a:lnSpc>
                <a:spcPct val="107000"/>
              </a:lnSpc>
            </a:pPr>
            <a:endParaRPr lang="en-US" dirty="0"/>
          </a:p>
          <a:p>
            <a:pPr marL="342900" indent="-342900">
              <a:lnSpc>
                <a:spcPct val="107000"/>
              </a:lnSpc>
              <a:buFont typeface="Arial" panose="020B0604020202020204" pitchFamily="34" charset="0"/>
              <a:buChar char="•"/>
            </a:pPr>
            <a:r>
              <a:rPr lang="en-IN" sz="2000" u="sng" dirty="0">
                <a:solidFill>
                  <a:srgbClr val="00B0F0"/>
                </a:solidFill>
                <a:effectLst/>
                <a:latin typeface="Calibri" panose="020F0502020204030204" pitchFamily="34" charset="0"/>
                <a:ea typeface="Calibri" panose="020F0502020204030204" pitchFamily="34" charset="0"/>
                <a:cs typeface="Calibri" panose="020F0502020204030204" pitchFamily="34" charset="0"/>
                <a:hlinkClick r:id="rId4"/>
              </a:rPr>
              <a:t>https://www.sciencedirect.com/science/article/pii/S246802571730081X</a:t>
            </a:r>
            <a:endParaRPr lang="en-IN" sz="2000" u="sng" dirty="0">
              <a:solidFill>
                <a:srgbClr val="00B0F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pPr>
            <a:endParaRPr lang="en-IN" sz="2000" dirty="0">
              <a:solidFill>
                <a:srgbClr val="00B0F0"/>
              </a:solidFill>
              <a:effectLst/>
              <a:latin typeface="Calibri" panose="020F0502020204030204" pitchFamily="34" charset="0"/>
              <a:ea typeface="Calibri" panose="020F0502020204030204" pitchFamily="34" charset="0"/>
              <a:cs typeface="Mangal" panose="02040503050203030202" pitchFamily="18" charset="0"/>
            </a:endParaRPr>
          </a:p>
          <a:p>
            <a:pPr marL="285750" lvl="0" indent="-285750">
              <a:lnSpc>
                <a:spcPct val="107000"/>
              </a:lnSpc>
              <a:spcAft>
                <a:spcPts val="800"/>
              </a:spcAft>
              <a:buFont typeface="Arial" panose="020B0604020202020204" pitchFamily="34" charset="0"/>
              <a:buChar char="•"/>
            </a:pPr>
            <a:r>
              <a:rPr lang="en-IN" sz="2000" u="sng" dirty="0">
                <a:solidFill>
                  <a:srgbClr val="00B0F0"/>
                </a:solidFill>
                <a:effectLst/>
                <a:latin typeface="Calibri" panose="020F0502020204030204" pitchFamily="34" charset="0"/>
                <a:ea typeface="Calibri" panose="020F0502020204030204" pitchFamily="34" charset="0"/>
                <a:cs typeface="Calibri" panose="020F0502020204030204" pitchFamily="34" charset="0"/>
                <a:hlinkClick r:id="rId5"/>
              </a:rPr>
              <a:t> https://www.cei.washington.edu/wp-content/uploads/2018/12/Aluminum-air-battery.pdf</a:t>
            </a:r>
            <a:endParaRPr lang="en-IN" sz="2000" dirty="0">
              <a:solidFill>
                <a:srgbClr val="00B0F0"/>
              </a:solidFill>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Arial" panose="020B0604020202020204" pitchFamily="34" charset="0"/>
              <a:buChar char="•"/>
            </a:pPr>
            <a:r>
              <a:rPr lang="en-IN" sz="2000" u="sng" dirty="0">
                <a:solidFill>
                  <a:srgbClr val="00B0F0"/>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https://www.researchgate.net/publication/245105485_Design_and_analysis_of_aluminumair_battery_system_ for_electric_vehicles</a:t>
            </a:r>
            <a:endParaRPr lang="en-IN" sz="2000" dirty="0">
              <a:solidFill>
                <a:srgbClr val="00B0F0"/>
              </a:solidFill>
              <a:effectLst/>
              <a:latin typeface="Calibri" panose="020F0502020204030204" pitchFamily="34" charset="0"/>
              <a:ea typeface="Calibri" panose="020F0502020204030204" pitchFamily="34" charset="0"/>
              <a:cs typeface="Mangal" panose="02040503050203030202" pitchFamily="18" charset="0"/>
            </a:endParaRPr>
          </a:p>
          <a:p>
            <a:pPr algn="ctr"/>
            <a:endParaRPr lang="en-US" sz="2400" b="0" cap="none" spc="0" dirty="0">
              <a:ln w="0"/>
              <a:solidFill>
                <a:srgbClr val="00B0F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343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27000">
              <a:schemeClr val="accent3">
                <a:tint val="96000"/>
                <a:lumMod val="100000"/>
              </a:schemeClr>
            </a:gs>
            <a:gs pos="28000">
              <a:schemeClr val="accent3">
                <a:shade val="94000"/>
                <a:lumMod val="94000"/>
              </a:schemeClr>
            </a:gs>
          </a:gsLst>
          <a:lin ang="540000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0A0106-F68C-4C29-9AB9-D233ACE61B28}"/>
              </a:ext>
            </a:extLst>
          </p:cNvPr>
          <p:cNvSpPr/>
          <p:nvPr/>
        </p:nvSpPr>
        <p:spPr>
          <a:xfrm>
            <a:off x="2742203" y="2411281"/>
            <a:ext cx="6139181" cy="1569660"/>
          </a:xfrm>
          <a:prstGeom prst="rect">
            <a:avLst/>
          </a:prstGeom>
          <a:noFill/>
        </p:spPr>
        <p:txBody>
          <a:bodyPr wrap="none" lIns="91440" tIns="45720" rIns="91440" bIns="45720">
            <a:spAutoFit/>
          </a:bodyPr>
          <a:lstStyle/>
          <a:p>
            <a:pPr algn="ctr"/>
            <a:r>
              <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Tree>
    <p:extLst>
      <p:ext uri="{BB962C8B-B14F-4D97-AF65-F5344CB8AC3E}">
        <p14:creationId xmlns:p14="http://schemas.microsoft.com/office/powerpoint/2010/main" val="231037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26EA2D-21F0-46C9-A781-8959DBBA5AC5}"/>
              </a:ext>
            </a:extLst>
          </p:cNvPr>
          <p:cNvSpPr/>
          <p:nvPr/>
        </p:nvSpPr>
        <p:spPr>
          <a:xfrm>
            <a:off x="3594070" y="170329"/>
            <a:ext cx="4187295" cy="92333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Introduction</a:t>
            </a:r>
          </a:p>
        </p:txBody>
      </p:sp>
      <p:graphicFrame>
        <p:nvGraphicFramePr>
          <p:cNvPr id="11" name="Diagram 10">
            <a:extLst>
              <a:ext uri="{FF2B5EF4-FFF2-40B4-BE49-F238E27FC236}">
                <a16:creationId xmlns:a16="http://schemas.microsoft.com/office/drawing/2014/main" id="{8558CD86-70A9-496A-83EF-221F0EE22C0F}"/>
              </a:ext>
            </a:extLst>
          </p:cNvPr>
          <p:cNvGraphicFramePr/>
          <p:nvPr>
            <p:extLst>
              <p:ext uri="{D42A27DB-BD31-4B8C-83A1-F6EECF244321}">
                <p14:modId xmlns:p14="http://schemas.microsoft.com/office/powerpoint/2010/main" val="1623886767"/>
              </p:ext>
            </p:extLst>
          </p:nvPr>
        </p:nvGraphicFramePr>
        <p:xfrm>
          <a:off x="1623717" y="1269005"/>
          <a:ext cx="8006058" cy="5284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71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FFCB1CE-7D2D-4CD1-B0F5-CF9176D32983}"/>
              </a:ext>
            </a:extLst>
          </p:cNvPr>
          <p:cNvSpPr/>
          <p:nvPr/>
        </p:nvSpPr>
        <p:spPr>
          <a:xfrm>
            <a:off x="699247" y="8068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29A4871-9873-476D-B9DC-3DA19478C5FC}"/>
              </a:ext>
            </a:extLst>
          </p:cNvPr>
          <p:cNvSpPr/>
          <p:nvPr/>
        </p:nvSpPr>
        <p:spPr>
          <a:xfrm>
            <a:off x="3594070" y="170329"/>
            <a:ext cx="4187295" cy="92333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Introduction</a:t>
            </a:r>
          </a:p>
        </p:txBody>
      </p:sp>
      <p:graphicFrame>
        <p:nvGraphicFramePr>
          <p:cNvPr id="4" name="Diagram 3">
            <a:extLst>
              <a:ext uri="{FF2B5EF4-FFF2-40B4-BE49-F238E27FC236}">
                <a16:creationId xmlns:a16="http://schemas.microsoft.com/office/drawing/2014/main" id="{254E1890-6173-41B2-B294-6B69AFC5A127}"/>
              </a:ext>
            </a:extLst>
          </p:cNvPr>
          <p:cNvGraphicFramePr/>
          <p:nvPr>
            <p:extLst>
              <p:ext uri="{D42A27DB-BD31-4B8C-83A1-F6EECF244321}">
                <p14:modId xmlns:p14="http://schemas.microsoft.com/office/powerpoint/2010/main" val="3037207285"/>
              </p:ext>
            </p:extLst>
          </p:nvPr>
        </p:nvGraphicFramePr>
        <p:xfrm>
          <a:off x="1306217" y="1247775"/>
          <a:ext cx="8762999" cy="5439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203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3FF9F6-D486-4BE2-8C8D-1C8D5A803248}"/>
              </a:ext>
            </a:extLst>
          </p:cNvPr>
          <p:cNvSpPr txBox="1"/>
          <p:nvPr/>
        </p:nvSpPr>
        <p:spPr>
          <a:xfrm>
            <a:off x="2786768" y="312327"/>
            <a:ext cx="6110097" cy="138499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3"/>
          </a:fillRef>
          <a:effectRef idx="1">
            <a:schemeClr val="accent3"/>
          </a:effectRef>
          <a:fontRef idx="minor">
            <a:schemeClr val="lt1"/>
          </a:fontRef>
        </p:style>
        <p:txBody>
          <a:bodyPr wrap="square">
            <a:spAutoFit/>
          </a:bodyPr>
          <a:lstStyle/>
          <a:p>
            <a:r>
              <a:rPr lang="en-US" sz="2800" dirty="0">
                <a:ln w="0"/>
                <a:solidFill>
                  <a:schemeClr val="tx1"/>
                </a:solidFill>
                <a:effectLst>
                  <a:outerShdw blurRad="38100" dist="19050" dir="2700000" algn="tl" rotWithShape="0">
                    <a:schemeClr val="dk1">
                      <a:alpha val="40000"/>
                    </a:schemeClr>
                  </a:outerShdw>
                </a:effectLst>
              </a:rPr>
              <a:t>Comparison of Al-air battery costs to internal combustion engines (ICEs)</a:t>
            </a:r>
            <a:endParaRPr lang="en-IN" sz="2800" dirty="0">
              <a:ln w="0"/>
              <a:solidFill>
                <a:schemeClr val="tx1"/>
              </a:solidFill>
              <a:effectLst>
                <a:outerShdw blurRad="38100" dist="19050" dir="2700000" algn="tl" rotWithShape="0">
                  <a:schemeClr val="dk1">
                    <a:alpha val="40000"/>
                  </a:schemeClr>
                </a:outerShdw>
              </a:effectLst>
            </a:endParaRPr>
          </a:p>
          <a:p>
            <a:endParaRPr lang="en-IN" sz="2800" dirty="0">
              <a:ln w="0"/>
              <a:solidFill>
                <a:schemeClr val="tx1"/>
              </a:solidFill>
              <a:effectLst>
                <a:outerShdw blurRad="38100" dist="19050" dir="2700000" algn="tl" rotWithShape="0">
                  <a:schemeClr val="dk1">
                    <a:alpha val="40000"/>
                  </a:schemeClr>
                </a:outerShdw>
              </a:effectLst>
            </a:endParaRPr>
          </a:p>
        </p:txBody>
      </p:sp>
      <p:graphicFrame>
        <p:nvGraphicFramePr>
          <p:cNvPr id="2" name="Table 4">
            <a:extLst>
              <a:ext uri="{FF2B5EF4-FFF2-40B4-BE49-F238E27FC236}">
                <a16:creationId xmlns:a16="http://schemas.microsoft.com/office/drawing/2014/main" id="{9CBA5F0B-8AAC-4493-A58B-3B6732735871}"/>
              </a:ext>
            </a:extLst>
          </p:cNvPr>
          <p:cNvGraphicFramePr>
            <a:graphicFrameLocks noGrp="1"/>
          </p:cNvGraphicFramePr>
          <p:nvPr>
            <p:extLst>
              <p:ext uri="{D42A27DB-BD31-4B8C-83A1-F6EECF244321}">
                <p14:modId xmlns:p14="http://schemas.microsoft.com/office/powerpoint/2010/main" val="390245109"/>
              </p:ext>
            </p:extLst>
          </p:nvPr>
        </p:nvGraphicFramePr>
        <p:xfrm>
          <a:off x="1692836" y="2383178"/>
          <a:ext cx="8806328" cy="3332380"/>
        </p:xfrm>
        <a:graphic>
          <a:graphicData uri="http://schemas.openxmlformats.org/drawingml/2006/table">
            <a:tbl>
              <a:tblPr firstRow="1" bandRow="1">
                <a:tableStyleId>{E929F9F4-4A8F-4326-A1B4-22849713DDAB}</a:tableStyleId>
              </a:tblPr>
              <a:tblGrid>
                <a:gridCol w="2201582">
                  <a:extLst>
                    <a:ext uri="{9D8B030D-6E8A-4147-A177-3AD203B41FA5}">
                      <a16:colId xmlns:a16="http://schemas.microsoft.com/office/drawing/2014/main" val="2691929676"/>
                    </a:ext>
                  </a:extLst>
                </a:gridCol>
                <a:gridCol w="2201582">
                  <a:extLst>
                    <a:ext uri="{9D8B030D-6E8A-4147-A177-3AD203B41FA5}">
                      <a16:colId xmlns:a16="http://schemas.microsoft.com/office/drawing/2014/main" val="3609141162"/>
                    </a:ext>
                  </a:extLst>
                </a:gridCol>
                <a:gridCol w="2201582">
                  <a:extLst>
                    <a:ext uri="{9D8B030D-6E8A-4147-A177-3AD203B41FA5}">
                      <a16:colId xmlns:a16="http://schemas.microsoft.com/office/drawing/2014/main" val="1678826730"/>
                    </a:ext>
                  </a:extLst>
                </a:gridCol>
                <a:gridCol w="2201582">
                  <a:extLst>
                    <a:ext uri="{9D8B030D-6E8A-4147-A177-3AD203B41FA5}">
                      <a16:colId xmlns:a16="http://schemas.microsoft.com/office/drawing/2014/main" val="1921115969"/>
                    </a:ext>
                  </a:extLst>
                </a:gridCol>
              </a:tblGrid>
              <a:tr h="833095">
                <a:tc>
                  <a:txBody>
                    <a:bodyPr/>
                    <a:lstStyle/>
                    <a:p>
                      <a:r>
                        <a:rPr lang="en-IN" dirty="0"/>
                        <a:t>Cost Component</a:t>
                      </a:r>
                    </a:p>
                  </a:txBody>
                  <a:tcPr/>
                </a:tc>
                <a:tc>
                  <a:txBody>
                    <a:bodyPr/>
                    <a:lstStyle/>
                    <a:p>
                      <a:r>
                        <a:rPr lang="en-IN" dirty="0"/>
                        <a:t>Current(Al-air)</a:t>
                      </a:r>
                    </a:p>
                  </a:txBody>
                  <a:tcPr/>
                </a:tc>
                <a:tc>
                  <a:txBody>
                    <a:bodyPr/>
                    <a:lstStyle/>
                    <a:p>
                      <a:r>
                        <a:rPr lang="en-IN" dirty="0"/>
                        <a:t> Projected(Al-air)</a:t>
                      </a:r>
                    </a:p>
                  </a:txBody>
                  <a:tcPr/>
                </a:tc>
                <a:tc>
                  <a:txBody>
                    <a:bodyPr/>
                    <a:lstStyle/>
                    <a:p>
                      <a:r>
                        <a:rPr lang="en-IN" dirty="0"/>
                        <a:t>ICE’s</a:t>
                      </a:r>
                    </a:p>
                  </a:txBody>
                  <a:tcPr/>
                </a:tc>
                <a:extLst>
                  <a:ext uri="{0D108BD9-81ED-4DB2-BD59-A6C34878D82A}">
                    <a16:rowId xmlns:a16="http://schemas.microsoft.com/office/drawing/2014/main" val="2552195418"/>
                  </a:ext>
                </a:extLst>
              </a:tr>
              <a:tr h="833095">
                <a:tc>
                  <a:txBody>
                    <a:bodyPr/>
                    <a:lstStyle/>
                    <a:p>
                      <a:r>
                        <a:rPr lang="en-IN" dirty="0"/>
                        <a:t>Fuel cost (cents/km)</a:t>
                      </a:r>
                    </a:p>
                  </a:txBody>
                  <a:tcPr/>
                </a:tc>
                <a:tc>
                  <a:txBody>
                    <a:bodyPr/>
                    <a:lstStyle/>
                    <a:p>
                      <a:r>
                        <a:rPr lang="en-IN" dirty="0"/>
                        <a:t>4.2</a:t>
                      </a:r>
                    </a:p>
                  </a:txBody>
                  <a:tcPr/>
                </a:tc>
                <a:tc>
                  <a:txBody>
                    <a:bodyPr/>
                    <a:lstStyle/>
                    <a:p>
                      <a:r>
                        <a:rPr lang="en-IN" dirty="0"/>
                        <a:t>3.2</a:t>
                      </a:r>
                    </a:p>
                  </a:txBody>
                  <a:tcPr/>
                </a:tc>
                <a:tc>
                  <a:txBody>
                    <a:bodyPr/>
                    <a:lstStyle/>
                    <a:p>
                      <a:r>
                        <a:rPr lang="en-IN" dirty="0"/>
                        <a:t>3.1</a:t>
                      </a:r>
                    </a:p>
                  </a:txBody>
                  <a:tcPr/>
                </a:tc>
                <a:extLst>
                  <a:ext uri="{0D108BD9-81ED-4DB2-BD59-A6C34878D82A}">
                    <a16:rowId xmlns:a16="http://schemas.microsoft.com/office/drawing/2014/main" val="182669666"/>
                  </a:ext>
                </a:extLst>
              </a:tr>
              <a:tr h="833095">
                <a:tc>
                  <a:txBody>
                    <a:bodyPr/>
                    <a:lstStyle/>
                    <a:p>
                      <a:r>
                        <a:rPr lang="en-IN" dirty="0"/>
                        <a:t>Purchase Price (US$)</a:t>
                      </a:r>
                    </a:p>
                  </a:txBody>
                  <a:tcPr/>
                </a:tc>
                <a:tc>
                  <a:txBody>
                    <a:bodyPr/>
                    <a:lstStyle/>
                    <a:p>
                      <a:r>
                        <a:rPr lang="en-IN" dirty="0"/>
                        <a:t>20150</a:t>
                      </a:r>
                    </a:p>
                  </a:txBody>
                  <a:tcPr/>
                </a:tc>
                <a:tc>
                  <a:txBody>
                    <a:bodyPr/>
                    <a:lstStyle/>
                    <a:p>
                      <a:r>
                        <a:rPr lang="en-IN" dirty="0"/>
                        <a:t>20150</a:t>
                      </a:r>
                    </a:p>
                  </a:txBody>
                  <a:tcPr/>
                </a:tc>
                <a:tc>
                  <a:txBody>
                    <a:bodyPr/>
                    <a:lstStyle/>
                    <a:p>
                      <a:r>
                        <a:rPr lang="en-IN" dirty="0"/>
                        <a:t>15500</a:t>
                      </a:r>
                    </a:p>
                  </a:txBody>
                  <a:tcPr/>
                </a:tc>
                <a:extLst>
                  <a:ext uri="{0D108BD9-81ED-4DB2-BD59-A6C34878D82A}">
                    <a16:rowId xmlns:a16="http://schemas.microsoft.com/office/drawing/2014/main" val="3259041689"/>
                  </a:ext>
                </a:extLst>
              </a:tr>
              <a:tr h="833095">
                <a:tc>
                  <a:txBody>
                    <a:bodyPr/>
                    <a:lstStyle/>
                    <a:p>
                      <a:r>
                        <a:rPr lang="en-IN" dirty="0"/>
                        <a:t>Life Cycle Cost (cents/km)</a:t>
                      </a:r>
                    </a:p>
                  </a:txBody>
                  <a:tcPr/>
                </a:tc>
                <a:tc>
                  <a:txBody>
                    <a:bodyPr/>
                    <a:lstStyle/>
                    <a:p>
                      <a:r>
                        <a:rPr lang="en-IN" dirty="0"/>
                        <a:t>26.8</a:t>
                      </a:r>
                    </a:p>
                  </a:txBody>
                  <a:tcPr/>
                </a:tc>
                <a:tc>
                  <a:txBody>
                    <a:bodyPr/>
                    <a:lstStyle/>
                    <a:p>
                      <a:r>
                        <a:rPr lang="en-IN" dirty="0"/>
                        <a:t>25</a:t>
                      </a:r>
                    </a:p>
                  </a:txBody>
                  <a:tcPr/>
                </a:tc>
                <a:tc>
                  <a:txBody>
                    <a:bodyPr/>
                    <a:lstStyle/>
                    <a:p>
                      <a:r>
                        <a:rPr lang="en-IN" dirty="0"/>
                        <a:t>22</a:t>
                      </a:r>
                    </a:p>
                  </a:txBody>
                  <a:tcPr/>
                </a:tc>
                <a:extLst>
                  <a:ext uri="{0D108BD9-81ED-4DB2-BD59-A6C34878D82A}">
                    <a16:rowId xmlns:a16="http://schemas.microsoft.com/office/drawing/2014/main" val="476063172"/>
                  </a:ext>
                </a:extLst>
              </a:tr>
            </a:tbl>
          </a:graphicData>
        </a:graphic>
      </p:graphicFrame>
      <p:sp>
        <p:nvSpPr>
          <p:cNvPr id="4" name="Rectangle 3"/>
          <p:cNvSpPr/>
          <p:nvPr/>
        </p:nvSpPr>
        <p:spPr>
          <a:xfrm>
            <a:off x="2800865" y="5925235"/>
            <a:ext cx="6096000" cy="307777"/>
          </a:xfrm>
          <a:prstGeom prst="rect">
            <a:avLst/>
          </a:prstGeom>
        </p:spPr>
        <p:txBody>
          <a:bodyPr>
            <a:spAutoFit/>
          </a:bodyPr>
          <a:lstStyle/>
          <a:p>
            <a:r>
              <a:rPr lang="en-IN" sz="1400" dirty="0">
                <a:solidFill>
                  <a:srgbClr val="00B0F0"/>
                </a:solidFill>
              </a:rPr>
              <a:t>https://www.sciencedirect.com/science/article/pii/S2352152X1931391X</a:t>
            </a:r>
          </a:p>
        </p:txBody>
      </p:sp>
    </p:spTree>
    <p:extLst>
      <p:ext uri="{BB962C8B-B14F-4D97-AF65-F5344CB8AC3E}">
        <p14:creationId xmlns:p14="http://schemas.microsoft.com/office/powerpoint/2010/main" val="370171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C12292-D67A-4F27-A6BB-90A899BD5D94}"/>
              </a:ext>
            </a:extLst>
          </p:cNvPr>
          <p:cNvSpPr txBox="1"/>
          <p:nvPr/>
        </p:nvSpPr>
        <p:spPr>
          <a:xfrm>
            <a:off x="4400551" y="423293"/>
            <a:ext cx="3251666"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3600" dirty="0">
                <a:ln w="0"/>
                <a:solidFill>
                  <a:schemeClr val="tx1"/>
                </a:solidFill>
                <a:effectLst>
                  <a:outerShdw blurRad="38100" dist="19050" dir="2700000" algn="tl" rotWithShape="0">
                    <a:schemeClr val="dk1">
                      <a:alpha val="40000"/>
                    </a:schemeClr>
                  </a:outerShdw>
                </a:effectLst>
              </a:rPr>
              <a:t>Material Used</a:t>
            </a:r>
          </a:p>
        </p:txBody>
      </p:sp>
      <p:graphicFrame>
        <p:nvGraphicFramePr>
          <p:cNvPr id="3" name="Diagram 2">
            <a:extLst>
              <a:ext uri="{FF2B5EF4-FFF2-40B4-BE49-F238E27FC236}">
                <a16:creationId xmlns:a16="http://schemas.microsoft.com/office/drawing/2014/main" id="{3C909827-FAB7-4C72-A042-575C55B52959}"/>
              </a:ext>
            </a:extLst>
          </p:cNvPr>
          <p:cNvGraphicFramePr/>
          <p:nvPr>
            <p:extLst>
              <p:ext uri="{D42A27DB-BD31-4B8C-83A1-F6EECF244321}">
                <p14:modId xmlns:p14="http://schemas.microsoft.com/office/powerpoint/2010/main" val="2809833800"/>
              </p:ext>
            </p:extLst>
          </p:nvPr>
        </p:nvGraphicFramePr>
        <p:xfrm>
          <a:off x="1755775" y="128164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678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BA28B-2E9D-47A9-AD08-F79CA3363658}"/>
              </a:ext>
            </a:extLst>
          </p:cNvPr>
          <p:cNvPicPr>
            <a:picLocks noChangeAspect="1"/>
          </p:cNvPicPr>
          <p:nvPr/>
        </p:nvPicPr>
        <p:blipFill>
          <a:blip r:embed="rId2"/>
          <a:stretch>
            <a:fillRect/>
          </a:stretch>
        </p:blipFill>
        <p:spPr>
          <a:xfrm>
            <a:off x="3925678" y="1378333"/>
            <a:ext cx="3343835" cy="2229224"/>
          </a:xfrm>
          <a:prstGeom prst="rect">
            <a:avLst/>
          </a:prstGeom>
        </p:spPr>
      </p:pic>
      <p:sp>
        <p:nvSpPr>
          <p:cNvPr id="3" name="Oval 2">
            <a:extLst>
              <a:ext uri="{FF2B5EF4-FFF2-40B4-BE49-F238E27FC236}">
                <a16:creationId xmlns:a16="http://schemas.microsoft.com/office/drawing/2014/main" id="{4C17410A-27D0-4F1F-A836-6DE51EA3A475}"/>
              </a:ext>
            </a:extLst>
          </p:cNvPr>
          <p:cNvSpPr/>
          <p:nvPr/>
        </p:nvSpPr>
        <p:spPr>
          <a:xfrm>
            <a:off x="152399" y="1266978"/>
            <a:ext cx="3145448" cy="245193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Al–air batteries create electricity from the reaction of oxygen in the air with aluminium </a:t>
            </a:r>
            <a:endParaRPr lang="en-IN" dirty="0"/>
          </a:p>
          <a:p>
            <a:pPr algn="ctr"/>
            <a:endParaRPr lang="en-IN" dirty="0"/>
          </a:p>
        </p:txBody>
      </p:sp>
      <p:sp>
        <p:nvSpPr>
          <p:cNvPr id="6" name="Oval 5">
            <a:extLst>
              <a:ext uri="{FF2B5EF4-FFF2-40B4-BE49-F238E27FC236}">
                <a16:creationId xmlns:a16="http://schemas.microsoft.com/office/drawing/2014/main" id="{2D7D0F04-FC22-4224-89C7-218DE7BD6A4B}"/>
              </a:ext>
            </a:extLst>
          </p:cNvPr>
          <p:cNvSpPr/>
          <p:nvPr/>
        </p:nvSpPr>
        <p:spPr>
          <a:xfrm>
            <a:off x="7897344" y="1263002"/>
            <a:ext cx="3343835" cy="245193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 the process the aluminium is completely consumed to produce aluminium hydroxide. </a:t>
            </a:r>
            <a:endParaRPr lang="en-IN" dirty="0"/>
          </a:p>
          <a:p>
            <a:pPr algn="ctr"/>
            <a:endParaRPr lang="en-IN" dirty="0"/>
          </a:p>
        </p:txBody>
      </p:sp>
      <p:sp>
        <p:nvSpPr>
          <p:cNvPr id="17" name="Rectangle: Rounded Corners 16">
            <a:extLst>
              <a:ext uri="{FF2B5EF4-FFF2-40B4-BE49-F238E27FC236}">
                <a16:creationId xmlns:a16="http://schemas.microsoft.com/office/drawing/2014/main" id="{798072AE-1566-4B47-974B-CFCF4A1BDC1D}"/>
              </a:ext>
            </a:extLst>
          </p:cNvPr>
          <p:cNvSpPr/>
          <p:nvPr/>
        </p:nvSpPr>
        <p:spPr>
          <a:xfrm>
            <a:off x="6029325" y="4219576"/>
            <a:ext cx="4695825" cy="192405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Copper thin films have been commonly recognized for different materials owing to their high-quality magnetic, mechanical, wear resistance, anti-biofouling, and their good electrocatalytic properties</a:t>
            </a:r>
            <a:endParaRPr lang="en-IN" dirty="0"/>
          </a:p>
          <a:p>
            <a:pPr algn="ctr"/>
            <a:endParaRPr lang="en-IN" dirty="0"/>
          </a:p>
        </p:txBody>
      </p:sp>
      <p:sp>
        <p:nvSpPr>
          <p:cNvPr id="45" name="TextBox 44">
            <a:extLst>
              <a:ext uri="{FF2B5EF4-FFF2-40B4-BE49-F238E27FC236}">
                <a16:creationId xmlns:a16="http://schemas.microsoft.com/office/drawing/2014/main" id="{0669B870-EDB7-44BA-B868-297EC3233484}"/>
              </a:ext>
            </a:extLst>
          </p:cNvPr>
          <p:cNvSpPr txBox="1"/>
          <p:nvPr/>
        </p:nvSpPr>
        <p:spPr>
          <a:xfrm>
            <a:off x="1981201" y="358109"/>
            <a:ext cx="7934324"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3600" dirty="0">
                <a:ln w="0"/>
                <a:solidFill>
                  <a:schemeClr val="tx1"/>
                </a:solidFill>
                <a:effectLst>
                  <a:outerShdw blurRad="38100" dist="19050" dir="2700000" algn="tl" rotWithShape="0">
                    <a:schemeClr val="dk1">
                      <a:alpha val="40000"/>
                    </a:schemeClr>
                  </a:outerShdw>
                </a:effectLst>
              </a:rPr>
              <a:t>PRINCIPLE OF WORKING OF BATTERY</a:t>
            </a:r>
          </a:p>
        </p:txBody>
      </p:sp>
      <p:sp>
        <p:nvSpPr>
          <p:cNvPr id="21" name="Rectangle: Rounded Corners 20">
            <a:extLst>
              <a:ext uri="{FF2B5EF4-FFF2-40B4-BE49-F238E27FC236}">
                <a16:creationId xmlns:a16="http://schemas.microsoft.com/office/drawing/2014/main" id="{408A5F2F-27F9-4EBC-91CC-371508B8C013}"/>
              </a:ext>
            </a:extLst>
          </p:cNvPr>
          <p:cNvSpPr/>
          <p:nvPr/>
        </p:nvSpPr>
        <p:spPr>
          <a:xfrm>
            <a:off x="1569427" y="4302440"/>
            <a:ext cx="4040798" cy="193598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They have one of the highest energy densities of all batteries, but they are not generally used because of problems with high anode cost and by-product removal when using traditional electrolytes.</a:t>
            </a:r>
            <a:endParaRPr lang="en-IN"/>
          </a:p>
          <a:p>
            <a:pPr algn="ctr"/>
            <a:endParaRPr lang="en-IN" dirty="0"/>
          </a:p>
        </p:txBody>
      </p:sp>
      <p:sp>
        <p:nvSpPr>
          <p:cNvPr id="4" name="Rectangle 3"/>
          <p:cNvSpPr/>
          <p:nvPr/>
        </p:nvSpPr>
        <p:spPr>
          <a:xfrm>
            <a:off x="3059722" y="6419378"/>
            <a:ext cx="6096000" cy="307777"/>
          </a:xfrm>
          <a:prstGeom prst="rect">
            <a:avLst/>
          </a:prstGeom>
        </p:spPr>
        <p:txBody>
          <a:bodyPr>
            <a:spAutoFit/>
          </a:bodyPr>
          <a:lstStyle/>
          <a:p>
            <a:r>
              <a:rPr lang="en-IN" sz="1400" dirty="0">
                <a:solidFill>
                  <a:srgbClr val="00B0F0"/>
                </a:solidFill>
              </a:rPr>
              <a:t>https://www.sciencedirect.com/science/article/pii/S246802571730081X</a:t>
            </a:r>
          </a:p>
        </p:txBody>
      </p:sp>
    </p:spTree>
    <p:extLst>
      <p:ext uri="{BB962C8B-B14F-4D97-AF65-F5344CB8AC3E}">
        <p14:creationId xmlns:p14="http://schemas.microsoft.com/office/powerpoint/2010/main" val="348002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58500669-E269-419C-B529-B69DE999D2B3}"/>
              </a:ext>
            </a:extLst>
          </p:cNvPr>
          <p:cNvSpPr/>
          <p:nvPr/>
        </p:nvSpPr>
        <p:spPr>
          <a:xfrm>
            <a:off x="616627" y="2035588"/>
            <a:ext cx="5659757" cy="1100177"/>
          </a:xfrm>
          <a:prstGeom prst="flowChartTerminator">
            <a:avLst/>
          </a:prstGeom>
          <a:solidFill>
            <a:schemeClr val="accent3">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anode oxidation half-reaction is: -</a:t>
            </a:r>
          </a:p>
          <a:p>
            <a:r>
              <a:rPr lang="en-US" dirty="0"/>
              <a:t>Al + 3OH− → Al (OH)3 + 3e− −2.31 V. </a:t>
            </a:r>
          </a:p>
          <a:p>
            <a:pPr algn="ctr"/>
            <a:endParaRPr lang="en-IN" dirty="0"/>
          </a:p>
        </p:txBody>
      </p:sp>
      <p:sp>
        <p:nvSpPr>
          <p:cNvPr id="5" name="Flowchart: Terminator 4">
            <a:extLst>
              <a:ext uri="{FF2B5EF4-FFF2-40B4-BE49-F238E27FC236}">
                <a16:creationId xmlns:a16="http://schemas.microsoft.com/office/drawing/2014/main" id="{D50D5318-ABBD-46BB-A988-B53E0F764767}"/>
              </a:ext>
            </a:extLst>
          </p:cNvPr>
          <p:cNvSpPr/>
          <p:nvPr/>
        </p:nvSpPr>
        <p:spPr>
          <a:xfrm>
            <a:off x="616626" y="3298693"/>
            <a:ext cx="5659758" cy="1100177"/>
          </a:xfrm>
          <a:prstGeom prst="flowChartTerminator">
            <a:avLst/>
          </a:prstGeom>
          <a:solidFill>
            <a:schemeClr val="accent5">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cathode reduction half-reaction is </a:t>
            </a:r>
            <a:endParaRPr lang="en-IN" sz="105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O2 + 2H2O + 4e− → 4OH− +0.40 V </a:t>
            </a:r>
            <a:endParaRPr lang="en-IN" sz="105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Flowchart: Terminator 5">
            <a:extLst>
              <a:ext uri="{FF2B5EF4-FFF2-40B4-BE49-F238E27FC236}">
                <a16:creationId xmlns:a16="http://schemas.microsoft.com/office/drawing/2014/main" id="{0CAD528E-916B-4BCC-A9FE-09F07E8D94CF}"/>
              </a:ext>
            </a:extLst>
          </p:cNvPr>
          <p:cNvSpPr/>
          <p:nvPr/>
        </p:nvSpPr>
        <p:spPr>
          <a:xfrm>
            <a:off x="616626" y="4633784"/>
            <a:ext cx="5659758" cy="1100177"/>
          </a:xfrm>
          <a:prstGeom prst="flowChartTerminator">
            <a:avLst/>
          </a:prstGeom>
          <a:solidFill>
            <a:schemeClr val="accent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balanced equation is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4Al + 3O2 + 6H2O → 4Al (OH)3 +2.71 V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gn="ctr"/>
            <a:endParaRPr lang="en-IN" sz="2000" dirty="0"/>
          </a:p>
        </p:txBody>
      </p:sp>
      <p:pic>
        <p:nvPicPr>
          <p:cNvPr id="1026" name="Picture 2" descr="See the source image">
            <a:extLst>
              <a:ext uri="{FF2B5EF4-FFF2-40B4-BE49-F238E27FC236}">
                <a16:creationId xmlns:a16="http://schemas.microsoft.com/office/drawing/2014/main" id="{8348A54D-0F46-44E8-A799-9CDD68E23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817" y="2424904"/>
            <a:ext cx="4918556" cy="30902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415A90B-F132-4FA6-BC61-31DB648DD147}"/>
              </a:ext>
            </a:extLst>
          </p:cNvPr>
          <p:cNvSpPr txBox="1"/>
          <p:nvPr/>
        </p:nvSpPr>
        <p:spPr>
          <a:xfrm>
            <a:off x="2128838" y="259045"/>
            <a:ext cx="7934324"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3600" dirty="0">
                <a:ln w="0"/>
                <a:solidFill>
                  <a:schemeClr val="tx1"/>
                </a:solidFill>
                <a:effectLst>
                  <a:outerShdw blurRad="38100" dist="19050" dir="2700000" algn="tl" rotWithShape="0">
                    <a:schemeClr val="dk1">
                      <a:alpha val="40000"/>
                    </a:schemeClr>
                  </a:outerShdw>
                </a:effectLst>
              </a:rPr>
              <a:t>PRINCIPLE OF WORKING OF BATTERY</a:t>
            </a:r>
          </a:p>
        </p:txBody>
      </p:sp>
    </p:spTree>
    <p:extLst>
      <p:ext uri="{BB962C8B-B14F-4D97-AF65-F5344CB8AC3E}">
        <p14:creationId xmlns:p14="http://schemas.microsoft.com/office/powerpoint/2010/main" val="80019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Single Corner Rounded 8">
            <a:extLst>
              <a:ext uri="{FF2B5EF4-FFF2-40B4-BE49-F238E27FC236}">
                <a16:creationId xmlns:a16="http://schemas.microsoft.com/office/drawing/2014/main" id="{6C13F7BF-5A92-45CB-BF02-1004430FAA67}"/>
              </a:ext>
            </a:extLst>
          </p:cNvPr>
          <p:cNvSpPr/>
          <p:nvPr/>
        </p:nvSpPr>
        <p:spPr>
          <a:xfrm>
            <a:off x="8418862" y="3260595"/>
            <a:ext cx="3028176" cy="3337625"/>
          </a:xfrm>
          <a:prstGeom prst="round1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800" dirty="0">
                <a:effectLst/>
                <a:latin typeface="Calibri" panose="020F0502020204030204" pitchFamily="34" charset="0"/>
                <a:ea typeface="Calibri" panose="020F0502020204030204" pitchFamily="34" charset="0"/>
                <a:cs typeface="Mangal" panose="02040503050203030202" pitchFamily="18" charset="0"/>
              </a:rPr>
              <a:t>The electrochemistry of Al in alkaline solution and in the presence of a flax straw extract added to the alkaline solution, as well as the effect on the Al morphology, surface films formed, and the corrosion inhibition mechanism are discussed</a:t>
            </a:r>
            <a:endParaRPr lang="en-IN" dirty="0"/>
          </a:p>
          <a:p>
            <a:pPr algn="ctr"/>
            <a:endParaRPr lang="en-IN" dirty="0"/>
          </a:p>
        </p:txBody>
      </p:sp>
      <p:sp>
        <p:nvSpPr>
          <p:cNvPr id="11" name="Rectangle: Rounded Corners 10">
            <a:extLst>
              <a:ext uri="{FF2B5EF4-FFF2-40B4-BE49-F238E27FC236}">
                <a16:creationId xmlns:a16="http://schemas.microsoft.com/office/drawing/2014/main" id="{2A026D37-2065-43B8-84FB-BF45723E94DC}"/>
              </a:ext>
            </a:extLst>
          </p:cNvPr>
          <p:cNvSpPr/>
          <p:nvPr/>
        </p:nvSpPr>
        <p:spPr>
          <a:xfrm>
            <a:off x="476221" y="4990429"/>
            <a:ext cx="4417056" cy="186757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en-IN" sz="1800" dirty="0">
                <a:effectLst/>
                <a:latin typeface="Calibri" panose="020F0502020204030204" pitchFamily="34" charset="0"/>
                <a:ea typeface="Calibri" panose="020F0502020204030204" pitchFamily="34" charset="0"/>
              </a:rPr>
              <a:t>Finally, the Al–air battery discharge capacity recorded from a cell that used the flax straw extract in the alkaline electrolyte is substantially higher than that with only a pure alkaline electrolyte. </a:t>
            </a:r>
            <a:endParaRPr lang="en-IN" dirty="0"/>
          </a:p>
          <a:p>
            <a:pPr algn="ctr"/>
            <a:endParaRPr lang="en-IN" dirty="0"/>
          </a:p>
        </p:txBody>
      </p:sp>
      <p:pic>
        <p:nvPicPr>
          <p:cNvPr id="12" name="Picture 11">
            <a:extLst>
              <a:ext uri="{FF2B5EF4-FFF2-40B4-BE49-F238E27FC236}">
                <a16:creationId xmlns:a16="http://schemas.microsoft.com/office/drawing/2014/main" id="{10AACE23-0358-4BC6-9DDB-E4FBA00B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847" y="3060296"/>
            <a:ext cx="3028176" cy="1911598"/>
          </a:xfrm>
          <a:prstGeom prst="rect">
            <a:avLst/>
          </a:prstGeom>
        </p:spPr>
      </p:pic>
      <p:sp>
        <p:nvSpPr>
          <p:cNvPr id="21" name="Rectangle: Single Corner Rounded 20">
            <a:extLst>
              <a:ext uri="{FF2B5EF4-FFF2-40B4-BE49-F238E27FC236}">
                <a16:creationId xmlns:a16="http://schemas.microsoft.com/office/drawing/2014/main" id="{8D8415BA-298F-4B42-9A12-28A27FF75DFD}"/>
              </a:ext>
            </a:extLst>
          </p:cNvPr>
          <p:cNvSpPr/>
          <p:nvPr/>
        </p:nvSpPr>
        <p:spPr>
          <a:xfrm>
            <a:off x="6391700" y="1259859"/>
            <a:ext cx="5055338" cy="1683752"/>
          </a:xfrm>
          <a:prstGeom prst="round1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800" dirty="0">
                <a:effectLst/>
                <a:latin typeface="Calibri" panose="020F0502020204030204" pitchFamily="34" charset="0"/>
                <a:ea typeface="Calibri" panose="020F0502020204030204" pitchFamily="34" charset="0"/>
              </a:rPr>
              <a:t>The electrochemistry of Al in the presence of a flax straw extract in the alkaline solution, the effect of the extract on the Al morphology and surface films formed, and the corrosion inhibition mechanism are discussed. </a:t>
            </a:r>
            <a:endParaRPr lang="en-IN" dirty="0"/>
          </a:p>
          <a:p>
            <a:pPr algn="ctr"/>
            <a:endParaRPr lang="en-IN" dirty="0"/>
          </a:p>
        </p:txBody>
      </p:sp>
      <p:sp>
        <p:nvSpPr>
          <p:cNvPr id="24" name="TextBox 23">
            <a:extLst>
              <a:ext uri="{FF2B5EF4-FFF2-40B4-BE49-F238E27FC236}">
                <a16:creationId xmlns:a16="http://schemas.microsoft.com/office/drawing/2014/main" id="{AB10E4D0-8C7F-4EE3-AF5E-771B19EB57E5}"/>
              </a:ext>
            </a:extLst>
          </p:cNvPr>
          <p:cNvSpPr txBox="1"/>
          <p:nvPr/>
        </p:nvSpPr>
        <p:spPr>
          <a:xfrm>
            <a:off x="2145813" y="278009"/>
            <a:ext cx="7039231" cy="6463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IN" sz="3600" dirty="0">
                <a:ln w="0"/>
                <a:solidFill>
                  <a:schemeClr val="tx1"/>
                </a:solidFill>
                <a:effectLst>
                  <a:outerShdw blurRad="38100" dist="19050" dir="2700000" algn="tl" rotWithShape="0">
                    <a:schemeClr val="dk1">
                      <a:alpha val="40000"/>
                    </a:schemeClr>
                  </a:outerShdw>
                </a:effectLst>
              </a:rPr>
              <a:t>ADVANCEMENT IN TECHNOLOGY</a:t>
            </a:r>
          </a:p>
        </p:txBody>
      </p:sp>
      <p:sp>
        <p:nvSpPr>
          <p:cNvPr id="25" name="Rectangle: Rounded Corners 24">
            <a:extLst>
              <a:ext uri="{FF2B5EF4-FFF2-40B4-BE49-F238E27FC236}">
                <a16:creationId xmlns:a16="http://schemas.microsoft.com/office/drawing/2014/main" id="{275127BE-D1FB-4ED4-9579-A2BE0E910225}"/>
              </a:ext>
            </a:extLst>
          </p:cNvPr>
          <p:cNvSpPr/>
          <p:nvPr/>
        </p:nvSpPr>
        <p:spPr>
          <a:xfrm>
            <a:off x="556055" y="1365540"/>
            <a:ext cx="4337222" cy="1570882"/>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Flax straw extract added to strong alkaline solution acts as a mixed-type Al corrosion inhibitor.</a:t>
            </a:r>
            <a:endParaRPr lang="en-IN" dirty="0"/>
          </a:p>
          <a:p>
            <a:pPr algn="ctr"/>
            <a:endParaRPr lang="en-IN" dirty="0"/>
          </a:p>
          <a:p>
            <a:pPr algn="ctr"/>
            <a:endParaRPr lang="en-IN" dirty="0"/>
          </a:p>
        </p:txBody>
      </p:sp>
      <p:sp>
        <p:nvSpPr>
          <p:cNvPr id="26" name="Rectangle: Rounded Corners 25">
            <a:extLst>
              <a:ext uri="{FF2B5EF4-FFF2-40B4-BE49-F238E27FC236}">
                <a16:creationId xmlns:a16="http://schemas.microsoft.com/office/drawing/2014/main" id="{5DE7B106-830E-4971-A52A-6EB16A48541C}"/>
              </a:ext>
            </a:extLst>
          </p:cNvPr>
          <p:cNvSpPr/>
          <p:nvPr/>
        </p:nvSpPr>
        <p:spPr>
          <a:xfrm>
            <a:off x="556056" y="3029640"/>
            <a:ext cx="4337222" cy="186757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effectLst/>
                <a:latin typeface="Calibri" panose="020F0502020204030204" pitchFamily="34" charset="0"/>
                <a:ea typeface="Calibri" panose="020F0502020204030204" pitchFamily="34" charset="0"/>
              </a:rPr>
              <a:t>The effect of a flax straw extract on Al corrosion inhibition in a strong alkaline solution was studied by using electrochemical measurements, weight-loss analysis, SEM, and FTIR spectroscopy</a:t>
            </a:r>
            <a:endParaRPr lang="en-IN" dirty="0"/>
          </a:p>
          <a:p>
            <a:pPr algn="ctr"/>
            <a:endParaRPr lang="en-IN" dirty="0"/>
          </a:p>
        </p:txBody>
      </p:sp>
    </p:spTree>
    <p:extLst>
      <p:ext uri="{BB962C8B-B14F-4D97-AF65-F5344CB8AC3E}">
        <p14:creationId xmlns:p14="http://schemas.microsoft.com/office/powerpoint/2010/main" val="13561554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337</TotalTime>
  <Words>1898</Words>
  <Application>Microsoft Office PowerPoint</Application>
  <PresentationFormat>Widescreen</PresentationFormat>
  <Paragraphs>175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Roboto</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Advancements in technology</vt:lpstr>
      <vt:lpstr>Advancements in technology</vt:lpstr>
      <vt:lpstr>Evolution of Aluminium air battery with time</vt:lpstr>
      <vt:lpstr> Comparison of properties of various metal air   batteries:-</vt:lpstr>
      <vt:lpstr>PowerPoint Presentation</vt:lpstr>
      <vt:lpstr>PowerPoint Presentation</vt:lpstr>
      <vt:lpstr>Advantages of Aluminium-Air Battery</vt:lpstr>
      <vt:lpstr>Disadvantages of Aluminium-Air Battery</vt:lpstr>
      <vt:lpstr>PowerPoint Presentation</vt:lpstr>
      <vt:lpstr>Voltage vs Number of cells graph</vt:lpstr>
      <vt:lpstr>RESULT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Navdeep Mohan Mina</dc:creator>
  <cp:lastModifiedBy>Kartik Yanigar</cp:lastModifiedBy>
  <cp:revision>37</cp:revision>
  <dcterms:created xsi:type="dcterms:W3CDTF">2022-04-29T22:36:13Z</dcterms:created>
  <dcterms:modified xsi:type="dcterms:W3CDTF">2022-04-30T12:48:54Z</dcterms:modified>
</cp:coreProperties>
</file>